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62" r:id="rId4"/>
    <p:sldId id="275" r:id="rId5"/>
    <p:sldId id="278" r:id="rId6"/>
    <p:sldId id="276" r:id="rId7"/>
    <p:sldId id="281" r:id="rId8"/>
    <p:sldId id="282" r:id="rId9"/>
    <p:sldId id="283" r:id="rId10"/>
    <p:sldId id="284" r:id="rId11"/>
    <p:sldId id="285" r:id="rId12"/>
    <p:sldId id="286" r:id="rId13"/>
    <p:sldId id="289" r:id="rId14"/>
    <p:sldId id="288" r:id="rId15"/>
    <p:sldId id="287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6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s://www.leichte-sprache.org/leichte-sprache/die-regeln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rp-darmstadt.hessen.de/sicherheit/produktsicherheit/markt%C3%BCberwachung" TargetMode="Externa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stabsstelle.inklusion@stadt-frankfurt.de" TargetMode="External"/><Relationship Id="rId2" Type="http://schemas.openxmlformats.org/officeDocument/2006/relationships/hyperlink" Target="http://www.frankfurt-inklusiv.d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Barrierefreie-Informationstechnik-Verordnung" TargetMode="External"/><Relationship Id="rId7" Type="http://schemas.openxmlformats.org/officeDocument/2006/relationships/image" Target="../media/image3.jpg"/><Relationship Id="rId2" Type="http://schemas.openxmlformats.org/officeDocument/2006/relationships/hyperlink" Target="https://de.wikipedia.org/wiki/Web_Content_Accessibility_Guidelines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buzer.de/BFSG.htm" TargetMode="External"/><Relationship Id="rId5" Type="http://schemas.openxmlformats.org/officeDocument/2006/relationships/hyperlink" Target="http://www.bgbl.de/xaver/bgbl/start.xav?startbk=Bundesanzeiger_BGBl&amp;jumpTo=bgbl121s2970.pdf" TargetMode="External"/><Relationship Id="rId4" Type="http://schemas.openxmlformats.org/officeDocument/2006/relationships/hyperlink" Target="https://eur-lex.europa.eu/legal-content/DE/ALL/?uri=LEGISSUM%3A4403933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Websites &amp; Apps </a:t>
            </a:r>
            <a:br>
              <a:rPr lang="de-DE" dirty="0" smtClean="0"/>
            </a:br>
            <a:r>
              <a:rPr lang="de-DE" dirty="0" smtClean="0"/>
              <a:t>- barrierefrei -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Regularien &amp; Tipps für Unternehmen</a:t>
            </a:r>
          </a:p>
          <a:p>
            <a:endParaRPr lang="de-DE" sz="2800" dirty="0"/>
          </a:p>
        </p:txBody>
      </p:sp>
      <p:pic>
        <p:nvPicPr>
          <p:cNvPr id="5" name="Grafik 4" descr="Logo Stadt Frankfurt am Main" title="Logo Stadt Frankfurt am Mai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073" y="5992902"/>
            <a:ext cx="879763" cy="659822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8571345" y="6023155"/>
            <a:ext cx="2530764" cy="62956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 smtClean="0"/>
              <a:t>Stadt Frankfurt am Main</a:t>
            </a:r>
            <a:br>
              <a:rPr lang="de-DE" sz="1400" dirty="0" smtClean="0"/>
            </a:br>
            <a:r>
              <a:rPr lang="de-DE" sz="1400" dirty="0" smtClean="0"/>
              <a:t>Stabsstelle Inklusion</a:t>
            </a:r>
          </a:p>
          <a:p>
            <a:endParaRPr lang="de-DE" sz="2800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637020" y="6162675"/>
            <a:ext cx="2530764" cy="47492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 smtClean="0"/>
              <a:t>Stand 04.11.2021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84205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20490" y="437648"/>
            <a:ext cx="4494998" cy="1134640"/>
          </a:xfrm>
        </p:spPr>
        <p:txBody>
          <a:bodyPr/>
          <a:lstStyle/>
          <a:p>
            <a:r>
              <a:rPr lang="de-DE" dirty="0" smtClean="0"/>
              <a:t>Anhang I </a:t>
            </a:r>
            <a:br>
              <a:rPr lang="de-DE" dirty="0" smtClean="0"/>
            </a:br>
            <a:r>
              <a:rPr lang="de-DE" dirty="0" smtClean="0"/>
              <a:t>der EU-Richtlinie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half" idx="2"/>
          </p:nvPr>
        </p:nvSpPr>
        <p:spPr>
          <a:xfrm>
            <a:off x="920490" y="1810327"/>
            <a:ext cx="4494998" cy="4571811"/>
          </a:xfrm>
        </p:spPr>
        <p:txBody>
          <a:bodyPr>
            <a:normAutofit/>
          </a:bodyPr>
          <a:lstStyle/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</a:rPr>
              <a:t>Flexibel auf unterschiedliche Fähigkeiten der User eingehen: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chemeClr val="tx1"/>
                </a:solidFill>
              </a:rPr>
              <a:t>Alternativen </a:t>
            </a:r>
            <a:r>
              <a:rPr lang="de-DE" sz="1700" dirty="0">
                <a:solidFill>
                  <a:schemeClr val="tx1"/>
                </a:solidFill>
              </a:rPr>
              <a:t>zur feinmotorischen </a:t>
            </a:r>
            <a:r>
              <a:rPr lang="de-DE" sz="1700" dirty="0" err="1" smtClean="0">
                <a:solidFill>
                  <a:schemeClr val="tx1"/>
                </a:solidFill>
              </a:rPr>
              <a:t>Steu-erung</a:t>
            </a:r>
            <a:r>
              <a:rPr lang="de-DE" sz="1700" dirty="0" smtClean="0">
                <a:solidFill>
                  <a:schemeClr val="tx1"/>
                </a:solidFill>
              </a:rPr>
              <a:t> (Tastaturbedienung statt Maus)</a:t>
            </a:r>
            <a:endParaRPr lang="de-DE" sz="1700" dirty="0">
              <a:solidFill>
                <a:schemeClr val="tx1"/>
              </a:solidFill>
            </a:endParaRP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chemeClr val="tx1"/>
                </a:solidFill>
              </a:rPr>
              <a:t>Regelbare Lautstärke u. Geschwindigkeit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chemeClr val="tx1"/>
                </a:solidFill>
              </a:rPr>
              <a:t>ausreichend </a:t>
            </a:r>
            <a:r>
              <a:rPr lang="de-DE" sz="1700" dirty="0">
                <a:solidFill>
                  <a:schemeClr val="tx1"/>
                </a:solidFill>
              </a:rPr>
              <a:t>Zeit, flexible Zeitmenge für </a:t>
            </a:r>
            <a:r>
              <a:rPr lang="de-DE" sz="1700" dirty="0" smtClean="0">
                <a:solidFill>
                  <a:schemeClr val="tx1"/>
                </a:solidFill>
              </a:rPr>
              <a:t>Interaktionen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chemeClr val="tx1"/>
                </a:solidFill>
              </a:rPr>
              <a:t>Alternativen </a:t>
            </a:r>
            <a:r>
              <a:rPr lang="de-DE" sz="1700" dirty="0">
                <a:solidFill>
                  <a:schemeClr val="tx1"/>
                </a:solidFill>
              </a:rPr>
              <a:t>zur biometrischen Identifizierung und </a:t>
            </a:r>
            <a:r>
              <a:rPr lang="de-DE" sz="1700" dirty="0" smtClean="0">
                <a:solidFill>
                  <a:schemeClr val="tx1"/>
                </a:solidFill>
              </a:rPr>
              <a:t>Steuerung</a:t>
            </a:r>
            <a:br>
              <a:rPr lang="de-DE" sz="1700" dirty="0" smtClean="0">
                <a:solidFill>
                  <a:schemeClr val="tx1"/>
                </a:solidFill>
              </a:rPr>
            </a:br>
            <a:endParaRPr lang="de-DE" sz="1700" dirty="0" smtClean="0">
              <a:solidFill>
                <a:schemeClr val="tx1"/>
              </a:solidFill>
            </a:endParaRP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</a:rPr>
              <a:t>Beschreibungen/Anleitungen zu: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chemeClr val="tx1"/>
                </a:solidFill>
              </a:rPr>
              <a:t>Benutzerschnittstelle, Funktionalität, Schnittstellen zu Hilfsmitteln 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3" name="Bildplatzhalter 2" descr="Hand mit blauem Edding-Marker schreibt eine Liste mit ..." title="Listen-Symbol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7" r="199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452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20490" y="437648"/>
            <a:ext cx="4494998" cy="1134640"/>
          </a:xfrm>
        </p:spPr>
        <p:txBody>
          <a:bodyPr/>
          <a:lstStyle/>
          <a:p>
            <a:r>
              <a:rPr lang="de-DE" dirty="0" smtClean="0"/>
              <a:t>Anhang I </a:t>
            </a:r>
            <a:br>
              <a:rPr lang="de-DE" dirty="0" smtClean="0"/>
            </a:br>
            <a:r>
              <a:rPr lang="de-DE" dirty="0" smtClean="0"/>
              <a:t>der EU-Richtlinie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half" idx="2"/>
          </p:nvPr>
        </p:nvSpPr>
        <p:spPr>
          <a:xfrm>
            <a:off x="920490" y="1810327"/>
            <a:ext cx="4494998" cy="4571811"/>
          </a:xfrm>
        </p:spPr>
        <p:txBody>
          <a:bodyPr>
            <a:normAutofit/>
          </a:bodyPr>
          <a:lstStyle/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</a:rPr>
              <a:t>Und sowohl im Interesse der Kundschaft als auch des Unternehmens:</a:t>
            </a:r>
          </a:p>
          <a:p>
            <a:pPr marL="742950" lvl="1" indent="-285750">
              <a:buClrTx/>
              <a:buFont typeface="Wingdings" panose="05000000000000000000" pitchFamily="2" charset="2"/>
              <a:buChar char="Ø"/>
            </a:pPr>
            <a:r>
              <a:rPr lang="de-DE" sz="2000" dirty="0" smtClean="0">
                <a:solidFill>
                  <a:schemeClr val="tx1"/>
                </a:solidFill>
              </a:rPr>
              <a:t>Informationen </a:t>
            </a:r>
            <a:r>
              <a:rPr lang="de-DE" sz="2000" dirty="0">
                <a:solidFill>
                  <a:schemeClr val="tx1"/>
                </a:solidFill>
              </a:rPr>
              <a:t>zur Barrierefreiheit der zum Verkauf stehenden </a:t>
            </a:r>
            <a:r>
              <a:rPr lang="de-DE" sz="2000" dirty="0" smtClean="0">
                <a:solidFill>
                  <a:schemeClr val="tx1"/>
                </a:solidFill>
              </a:rPr>
              <a:t>Produkte </a:t>
            </a:r>
            <a:r>
              <a:rPr lang="de-DE" sz="2000" dirty="0">
                <a:solidFill>
                  <a:schemeClr val="tx1"/>
                </a:solidFill>
              </a:rPr>
              <a:t>und </a:t>
            </a:r>
            <a:r>
              <a:rPr lang="de-DE" sz="2000" dirty="0" smtClean="0">
                <a:solidFill>
                  <a:schemeClr val="tx1"/>
                </a:solidFill>
              </a:rPr>
              <a:t>Dienstleistungen!</a:t>
            </a:r>
            <a:br>
              <a:rPr lang="de-DE" sz="2000" dirty="0" smtClean="0">
                <a:solidFill>
                  <a:schemeClr val="tx1"/>
                </a:solidFill>
              </a:rPr>
            </a:br>
            <a:endParaRPr lang="de-DE" sz="2000" dirty="0" smtClean="0">
              <a:solidFill>
                <a:schemeClr val="tx1"/>
              </a:solidFill>
            </a:endParaRP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</a:endParaRP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3" name="Bildplatzhalter 2" descr="Hand mit blauem Edding-Marker schreibt eine Liste mit ..." title="Listen-Symbol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7" r="199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1000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20490" y="437648"/>
            <a:ext cx="4494998" cy="1134640"/>
          </a:xfrm>
        </p:spPr>
        <p:txBody>
          <a:bodyPr/>
          <a:lstStyle/>
          <a:p>
            <a:r>
              <a:rPr lang="de-DE" dirty="0" smtClean="0"/>
              <a:t>Was ist zu tun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half" idx="2"/>
          </p:nvPr>
        </p:nvSpPr>
        <p:spPr>
          <a:xfrm>
            <a:off x="920490" y="2247900"/>
            <a:ext cx="4494998" cy="4134238"/>
          </a:xfrm>
        </p:spPr>
        <p:txBody>
          <a:bodyPr>
            <a:normAutofit/>
          </a:bodyPr>
          <a:lstStyle/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chemeClr val="tx1"/>
                </a:solidFill>
              </a:rPr>
              <a:t>Struktur der Website/App prüfen und anpassen: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chemeClr val="tx1"/>
                </a:solidFill>
              </a:rPr>
              <a:t>Durchgängig logischer Menü-Aufbau?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chemeClr val="tx1"/>
                </a:solidFill>
              </a:rPr>
              <a:t>Durchgängig logische Tab-Bedienung?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chemeClr val="tx1"/>
                </a:solidFill>
              </a:rPr>
              <a:t>Überschriften auch so formatiert?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chemeClr val="tx1"/>
                </a:solidFill>
              </a:rPr>
              <a:t>Für längere Texte Sprungmarken (Links) ab dem Inhaltsverzeichnis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chemeClr val="tx1"/>
                </a:solidFill>
              </a:rPr>
              <a:t>Nicht zu viele Klicks auf dem Weg zur gesuchten Information?</a:t>
            </a:r>
            <a:br>
              <a:rPr lang="de-DE" sz="1700" dirty="0" smtClean="0">
                <a:solidFill>
                  <a:schemeClr val="tx1"/>
                </a:solidFill>
              </a:rPr>
            </a:br>
            <a:endParaRPr lang="de-DE" sz="1700" dirty="0" smtClean="0">
              <a:solidFill>
                <a:schemeClr val="tx1"/>
              </a:solidFill>
            </a:endParaRP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6" name="Bildplatzhalter 5" descr="Hände auf einer Tastatur" title="Hände auf einer Tastatur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5" r="2032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2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20490" y="437648"/>
            <a:ext cx="4494998" cy="1134640"/>
          </a:xfrm>
        </p:spPr>
        <p:txBody>
          <a:bodyPr/>
          <a:lstStyle/>
          <a:p>
            <a:r>
              <a:rPr lang="de-DE" dirty="0" smtClean="0"/>
              <a:t>Was ist zu tun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half" idx="2"/>
          </p:nvPr>
        </p:nvSpPr>
        <p:spPr>
          <a:xfrm>
            <a:off x="920490" y="1828801"/>
            <a:ext cx="4494998" cy="4553338"/>
          </a:xfrm>
        </p:spPr>
        <p:txBody>
          <a:bodyPr>
            <a:normAutofit/>
          </a:bodyPr>
          <a:lstStyle/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de-DE" sz="1900" b="1" dirty="0" smtClean="0">
                <a:solidFill>
                  <a:schemeClr val="tx1"/>
                </a:solidFill>
              </a:rPr>
              <a:t>Für blinde Menschen: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chemeClr val="tx1"/>
                </a:solidFill>
              </a:rPr>
              <a:t>Tastatur-Bedienbarkeit </a:t>
            </a:r>
            <a:br>
              <a:rPr lang="de-DE" sz="1700" dirty="0" smtClean="0">
                <a:solidFill>
                  <a:schemeClr val="tx1"/>
                </a:solidFill>
              </a:rPr>
            </a:br>
            <a:r>
              <a:rPr lang="de-DE" sz="1700" dirty="0" smtClean="0">
                <a:solidFill>
                  <a:schemeClr val="tx1"/>
                </a:solidFill>
              </a:rPr>
              <a:t>(ohne Maus bedienbar)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chemeClr val="tx1"/>
                </a:solidFill>
              </a:rPr>
              <a:t>Bilder/Grafiken immer mit </a:t>
            </a:r>
            <a:br>
              <a:rPr lang="de-DE" sz="1700" dirty="0" smtClean="0">
                <a:solidFill>
                  <a:schemeClr val="tx1"/>
                </a:solidFill>
              </a:rPr>
            </a:br>
            <a:r>
              <a:rPr lang="de-DE" sz="1700" dirty="0" smtClean="0">
                <a:solidFill>
                  <a:schemeClr val="tx1"/>
                </a:solidFill>
              </a:rPr>
              <a:t>Alt-Text (alternativer Text)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chemeClr val="tx1"/>
                </a:solidFill>
              </a:rPr>
              <a:t>Auf PDF-Dateien verzichten (Inhalte in HTML setzen), </a:t>
            </a:r>
            <a:br>
              <a:rPr lang="de-DE" sz="1700" dirty="0" smtClean="0">
                <a:solidFill>
                  <a:schemeClr val="tx1"/>
                </a:solidFill>
              </a:rPr>
            </a:br>
            <a:r>
              <a:rPr lang="de-DE" sz="1700" dirty="0" smtClean="0">
                <a:solidFill>
                  <a:schemeClr val="tx1"/>
                </a:solidFill>
              </a:rPr>
              <a:t>oder PDFs barrierefrei machen (dafür gibt es Dienstleister). </a:t>
            </a:r>
            <a:br>
              <a:rPr lang="de-DE" sz="1700" dirty="0" smtClean="0">
                <a:solidFill>
                  <a:schemeClr val="tx1"/>
                </a:solidFill>
              </a:rPr>
            </a:br>
            <a:r>
              <a:rPr lang="de-DE" sz="1700" dirty="0" smtClean="0">
                <a:solidFill>
                  <a:schemeClr val="tx1"/>
                </a:solidFill>
              </a:rPr>
              <a:t>Kardinalfehler: wenn ein PDF keinen Text enthält, sondern ein Bild von einem Text.</a:t>
            </a:r>
            <a:r>
              <a:rPr lang="de-DE" sz="1700" dirty="0">
                <a:solidFill>
                  <a:schemeClr val="tx1"/>
                </a:solidFill>
              </a:rPr>
              <a:t> </a:t>
            </a:r>
            <a:endParaRPr lang="de-DE" sz="1700" dirty="0" smtClean="0">
              <a:solidFill>
                <a:schemeClr val="tx1"/>
              </a:solidFill>
            </a:endParaRP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chemeClr val="tx1"/>
                </a:solidFill>
              </a:rPr>
              <a:t>Auf </a:t>
            </a:r>
            <a:r>
              <a:rPr lang="de-DE" sz="1700" dirty="0" err="1" smtClean="0">
                <a:solidFill>
                  <a:schemeClr val="tx1"/>
                </a:solidFill>
              </a:rPr>
              <a:t>Captchas</a:t>
            </a:r>
            <a:r>
              <a:rPr lang="de-DE" sz="1700" dirty="0" smtClean="0">
                <a:solidFill>
                  <a:schemeClr val="tx1"/>
                </a:solidFill>
              </a:rPr>
              <a:t> verzichten, </a:t>
            </a:r>
            <a:br>
              <a:rPr lang="de-DE" sz="1700" dirty="0" smtClean="0">
                <a:solidFill>
                  <a:schemeClr val="tx1"/>
                </a:solidFill>
              </a:rPr>
            </a:br>
            <a:r>
              <a:rPr lang="de-DE" sz="1700" dirty="0" smtClean="0">
                <a:solidFill>
                  <a:schemeClr val="tx1"/>
                </a:solidFill>
              </a:rPr>
              <a:t>oder evtl. </a:t>
            </a:r>
            <a:r>
              <a:rPr lang="de-DE" sz="1700" dirty="0" err="1">
                <a:solidFill>
                  <a:schemeClr val="tx1"/>
                </a:solidFill>
              </a:rPr>
              <a:t>Captcha</a:t>
            </a:r>
            <a:r>
              <a:rPr lang="de-DE" sz="1700" dirty="0">
                <a:solidFill>
                  <a:schemeClr val="tx1"/>
                </a:solidFill>
              </a:rPr>
              <a:t> mit </a:t>
            </a:r>
            <a:r>
              <a:rPr lang="de-DE" sz="1700" dirty="0" smtClean="0">
                <a:solidFill>
                  <a:schemeClr val="tx1"/>
                </a:solidFill>
              </a:rPr>
              <a:t>Sprachansage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2" name="Grafik 1" descr="Symbol für blind, durchgestrichenes Auge&#10;(Wikimedia Commons)" title="Symbol für blin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738" y="1828801"/>
            <a:ext cx="666750" cy="666750"/>
          </a:xfrm>
          <a:prstGeom prst="rect">
            <a:avLst/>
          </a:prstGeom>
        </p:spPr>
      </p:pic>
      <p:pic>
        <p:nvPicPr>
          <p:cNvPr id="15" name="Bildplatzhalter 14" descr="Ending the book famine for the blind | GroundUp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2" r="166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4589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20490" y="437648"/>
            <a:ext cx="4494998" cy="1134640"/>
          </a:xfrm>
        </p:spPr>
        <p:txBody>
          <a:bodyPr/>
          <a:lstStyle/>
          <a:p>
            <a:r>
              <a:rPr lang="de-DE" dirty="0" smtClean="0"/>
              <a:t>Was ist zu tun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half" idx="2"/>
          </p:nvPr>
        </p:nvSpPr>
        <p:spPr>
          <a:xfrm>
            <a:off x="920490" y="1810327"/>
            <a:ext cx="4494998" cy="4571811"/>
          </a:xfrm>
        </p:spPr>
        <p:txBody>
          <a:bodyPr>
            <a:normAutofit/>
          </a:bodyPr>
          <a:lstStyle/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de-DE" sz="1900" b="1" dirty="0" smtClean="0">
                <a:solidFill>
                  <a:schemeClr val="tx1"/>
                </a:solidFill>
              </a:rPr>
              <a:t>Für blinde Menschen: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chemeClr val="tx1"/>
                </a:solidFill>
              </a:rPr>
              <a:t>Testen, ob die Website mit </a:t>
            </a:r>
            <a:br>
              <a:rPr lang="de-DE" sz="1700" dirty="0" smtClean="0">
                <a:solidFill>
                  <a:schemeClr val="tx1"/>
                </a:solidFill>
              </a:rPr>
            </a:br>
            <a:r>
              <a:rPr lang="de-DE" sz="1700" dirty="0" smtClean="0">
                <a:solidFill>
                  <a:schemeClr val="tx1"/>
                </a:solidFill>
              </a:rPr>
              <a:t>Assistenzprogrammen (Vorlesefunktion) funktioniert, </a:t>
            </a:r>
            <a:br>
              <a:rPr lang="de-DE" sz="1700" dirty="0" smtClean="0">
                <a:solidFill>
                  <a:schemeClr val="tx1"/>
                </a:solidFill>
              </a:rPr>
            </a:br>
            <a:r>
              <a:rPr lang="de-DE" sz="1700" dirty="0" smtClean="0">
                <a:solidFill>
                  <a:schemeClr val="tx1"/>
                </a:solidFill>
              </a:rPr>
              <a:t>und ob sie für Blinde bedienbar ist </a:t>
            </a:r>
            <a:r>
              <a:rPr lang="de-DE" sz="1700" dirty="0">
                <a:solidFill>
                  <a:schemeClr val="tx1"/>
                </a:solidFill>
              </a:rPr>
              <a:t>(Dienstleister oder Blindenbund</a:t>
            </a:r>
            <a:r>
              <a:rPr lang="de-DE" sz="1700" dirty="0" smtClean="0">
                <a:solidFill>
                  <a:schemeClr val="tx1"/>
                </a:solidFill>
              </a:rPr>
              <a:t>)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chemeClr val="tx1"/>
                </a:solidFill>
              </a:rPr>
              <a:t>Apps:  Vorlesefunktion des Smartphone-Betriebssystems nutzen, oder eigene Vorlesefunktion einbauen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chemeClr val="tx1"/>
                </a:solidFill>
              </a:rPr>
              <a:t>App: Bedienbarkeit für Blinde prüfen (Dienstleister oder Blindenbund)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5" name="Grafik 4" descr="Symbol für blind, durchgestrichenes Auge&#10;(Wikimedia Commons)" title="Symbol für blin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738" y="1828801"/>
            <a:ext cx="666750" cy="666750"/>
          </a:xfrm>
          <a:prstGeom prst="rect">
            <a:avLst/>
          </a:prstGeom>
        </p:spPr>
      </p:pic>
      <p:pic>
        <p:nvPicPr>
          <p:cNvPr id="9" name="Bildplatzhalter 8" descr="5 Tips for Choosing the Best Computer Speakers | Techno FAQ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3" r="249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858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20490" y="437648"/>
            <a:ext cx="4494998" cy="1134640"/>
          </a:xfrm>
        </p:spPr>
        <p:txBody>
          <a:bodyPr/>
          <a:lstStyle/>
          <a:p>
            <a:r>
              <a:rPr lang="de-DE" dirty="0" smtClean="0"/>
              <a:t>Was ist zu tun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half" idx="2"/>
          </p:nvPr>
        </p:nvSpPr>
        <p:spPr>
          <a:xfrm>
            <a:off x="920490" y="1924050"/>
            <a:ext cx="4494998" cy="4458088"/>
          </a:xfrm>
        </p:spPr>
        <p:txBody>
          <a:bodyPr>
            <a:normAutofit/>
          </a:bodyPr>
          <a:lstStyle/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de-DE" sz="1900" b="1" dirty="0" smtClean="0">
                <a:solidFill>
                  <a:schemeClr val="tx1"/>
                </a:solidFill>
              </a:rPr>
              <a:t>Für seh-beeinträchtigte </a:t>
            </a:r>
            <a:br>
              <a:rPr lang="de-DE" sz="1900" b="1" dirty="0" smtClean="0">
                <a:solidFill>
                  <a:schemeClr val="tx1"/>
                </a:solidFill>
              </a:rPr>
            </a:br>
            <a:r>
              <a:rPr lang="de-DE" sz="1900" b="1" dirty="0" smtClean="0">
                <a:solidFill>
                  <a:schemeClr val="tx1"/>
                </a:solidFill>
              </a:rPr>
              <a:t>Menschen: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chemeClr val="tx1"/>
                </a:solidFill>
              </a:rPr>
              <a:t>Guter Kontrast zwischen Text und Hintergrund (nicht Ton in Ton gestalten)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chemeClr val="tx1"/>
                </a:solidFill>
              </a:rPr>
              <a:t>Auch bei </a:t>
            </a:r>
            <a:r>
              <a:rPr lang="de-DE" sz="1700" dirty="0">
                <a:solidFill>
                  <a:schemeClr val="tx1"/>
                </a:solidFill>
              </a:rPr>
              <a:t>Farben auf guten </a:t>
            </a:r>
            <a:r>
              <a:rPr lang="de-DE" sz="1700" dirty="0" smtClean="0">
                <a:solidFill>
                  <a:schemeClr val="tx1"/>
                </a:solidFill>
              </a:rPr>
              <a:t>Kontrast </a:t>
            </a:r>
            <a:r>
              <a:rPr lang="de-DE" sz="1700" dirty="0">
                <a:solidFill>
                  <a:schemeClr val="tx1"/>
                </a:solidFill>
              </a:rPr>
              <a:t>achten oder alternative Farben anbieten.</a:t>
            </a:r>
          </a:p>
          <a:p>
            <a:pPr marL="1200150" lvl="2" indent="-285750">
              <a:buClrTx/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Beispiel: </a:t>
            </a:r>
            <a:r>
              <a:rPr lang="de-DE" sz="1600" dirty="0" smtClean="0">
                <a:solidFill>
                  <a:schemeClr val="tx1"/>
                </a:solidFill>
              </a:rPr>
              <a:t/>
            </a:r>
            <a:br>
              <a:rPr lang="de-DE" sz="1600" dirty="0" smtClean="0">
                <a:solidFill>
                  <a:schemeClr val="tx1"/>
                </a:solidFill>
              </a:rPr>
            </a:br>
            <a:r>
              <a:rPr lang="de-DE" sz="1600" dirty="0" smtClean="0">
                <a:solidFill>
                  <a:schemeClr val="tx1"/>
                </a:solidFill>
              </a:rPr>
              <a:t>Nehmen </a:t>
            </a:r>
            <a:r>
              <a:rPr lang="de-DE" sz="1600" dirty="0">
                <a:solidFill>
                  <a:schemeClr val="tx1"/>
                </a:solidFill>
              </a:rPr>
              <a:t>Sie bei Torten- und Balken-Diagrammen </a:t>
            </a:r>
            <a:r>
              <a:rPr lang="de-DE" sz="1600" dirty="0" smtClean="0">
                <a:solidFill>
                  <a:schemeClr val="tx1"/>
                </a:solidFill>
              </a:rPr>
              <a:t>Gelb-Blau </a:t>
            </a:r>
            <a:r>
              <a:rPr lang="de-DE" sz="1600" dirty="0">
                <a:solidFill>
                  <a:schemeClr val="tx1"/>
                </a:solidFill>
              </a:rPr>
              <a:t>statt Rot-Grün. Rot und Grün haben zu wenig </a:t>
            </a:r>
            <a:r>
              <a:rPr lang="de-DE" sz="1600" dirty="0" smtClean="0">
                <a:solidFill>
                  <a:schemeClr val="tx1"/>
                </a:solidFill>
              </a:rPr>
              <a:t>Helligkeitskontrast </a:t>
            </a:r>
            <a:r>
              <a:rPr lang="de-DE" sz="1600" dirty="0">
                <a:solidFill>
                  <a:schemeClr val="tx1"/>
                </a:solidFill>
              </a:rPr>
              <a:t>zueinander. </a:t>
            </a:r>
            <a:r>
              <a:rPr lang="de-DE" sz="1600" dirty="0" smtClean="0">
                <a:solidFill>
                  <a:schemeClr val="tx1"/>
                </a:solidFill>
              </a:rPr>
              <a:t/>
            </a:r>
            <a:br>
              <a:rPr lang="de-DE" sz="1600" dirty="0" smtClean="0">
                <a:solidFill>
                  <a:schemeClr val="tx1"/>
                </a:solidFill>
              </a:rPr>
            </a:br>
            <a:r>
              <a:rPr lang="de-DE" sz="1600" dirty="0" smtClean="0">
                <a:solidFill>
                  <a:schemeClr val="tx1"/>
                </a:solidFill>
              </a:rPr>
              <a:t>5 </a:t>
            </a:r>
            <a:r>
              <a:rPr lang="de-DE" sz="1600" dirty="0">
                <a:solidFill>
                  <a:schemeClr val="tx1"/>
                </a:solidFill>
              </a:rPr>
              <a:t>% aller Menschen haben eine </a:t>
            </a:r>
            <a:r>
              <a:rPr lang="de-DE" sz="1600" dirty="0" smtClean="0">
                <a:solidFill>
                  <a:schemeClr val="tx1"/>
                </a:solidFill>
              </a:rPr>
              <a:t>Rot-Grün-Schwäche und verstehen solche Diagramme nicht.</a:t>
            </a:r>
            <a:endParaRPr lang="de-DE" sz="1600" dirty="0">
              <a:solidFill>
                <a:schemeClr val="tx1"/>
              </a:solidFill>
            </a:endParaRPr>
          </a:p>
        </p:txBody>
      </p:sp>
      <p:pic>
        <p:nvPicPr>
          <p:cNvPr id="2" name="Grafik 1" descr="Symbolbild Brille" title="Symbol Bril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74" y="1676400"/>
            <a:ext cx="1051057" cy="1051057"/>
          </a:xfrm>
          <a:prstGeom prst="rect">
            <a:avLst/>
          </a:prstGeom>
        </p:spPr>
      </p:pic>
      <p:pic>
        <p:nvPicPr>
          <p:cNvPr id="9" name="Bildplatzhalter 8" descr="Maxing Out On Screen Time: Avoiding and Treating High Tech ...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4" r="203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928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20490" y="437648"/>
            <a:ext cx="4494998" cy="1134640"/>
          </a:xfrm>
        </p:spPr>
        <p:txBody>
          <a:bodyPr/>
          <a:lstStyle/>
          <a:p>
            <a:r>
              <a:rPr lang="de-DE" dirty="0" smtClean="0"/>
              <a:t>Was ist zu tun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half" idx="2"/>
          </p:nvPr>
        </p:nvSpPr>
        <p:spPr>
          <a:xfrm>
            <a:off x="920490" y="1810327"/>
            <a:ext cx="4494998" cy="4571811"/>
          </a:xfrm>
        </p:spPr>
        <p:txBody>
          <a:bodyPr>
            <a:normAutofit/>
          </a:bodyPr>
          <a:lstStyle/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de-DE" sz="1900" b="1" dirty="0" smtClean="0">
                <a:solidFill>
                  <a:schemeClr val="tx1"/>
                </a:solidFill>
              </a:rPr>
              <a:t>Für seh-beeinträchtigte </a:t>
            </a:r>
            <a:br>
              <a:rPr lang="de-DE" sz="1900" b="1" dirty="0" smtClean="0">
                <a:solidFill>
                  <a:schemeClr val="tx1"/>
                </a:solidFill>
              </a:rPr>
            </a:br>
            <a:r>
              <a:rPr lang="de-DE" sz="1900" b="1" dirty="0" smtClean="0">
                <a:solidFill>
                  <a:schemeClr val="tx1"/>
                </a:solidFill>
              </a:rPr>
              <a:t>Menschen: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chemeClr val="tx1"/>
                </a:solidFill>
              </a:rPr>
              <a:t>Schrift ohne Schnörkel, </a:t>
            </a:r>
            <a:r>
              <a:rPr lang="de-DE" sz="1700" dirty="0" smtClean="0">
                <a:solidFill>
                  <a:schemeClr val="tx1"/>
                </a:solidFill>
              </a:rPr>
              <a:t/>
            </a:r>
            <a:br>
              <a:rPr lang="de-DE" sz="1700" dirty="0" smtClean="0">
                <a:solidFill>
                  <a:schemeClr val="tx1"/>
                </a:solidFill>
              </a:rPr>
            </a:br>
            <a:r>
              <a:rPr lang="de-DE" sz="1700" dirty="0" smtClean="0">
                <a:solidFill>
                  <a:schemeClr val="tx1"/>
                </a:solidFill>
              </a:rPr>
              <a:t>am </a:t>
            </a:r>
            <a:r>
              <a:rPr lang="de-DE" sz="1700" dirty="0">
                <a:solidFill>
                  <a:schemeClr val="tx1"/>
                </a:solidFill>
              </a:rPr>
              <a:t>besten ohne </a:t>
            </a:r>
            <a:r>
              <a:rPr lang="de-DE" sz="1700" dirty="0" smtClean="0">
                <a:solidFill>
                  <a:schemeClr val="tx1"/>
                </a:solidFill>
              </a:rPr>
              <a:t>Serifen,</a:t>
            </a:r>
            <a:br>
              <a:rPr lang="de-DE" sz="1700" dirty="0" smtClean="0">
                <a:solidFill>
                  <a:schemeClr val="tx1"/>
                </a:solidFill>
              </a:rPr>
            </a:br>
            <a:r>
              <a:rPr lang="de-DE" sz="1700" dirty="0" smtClean="0">
                <a:solidFill>
                  <a:schemeClr val="tx1"/>
                </a:solidFill>
              </a:rPr>
              <a:t>keine Kunst-Schriften</a:t>
            </a:r>
            <a:endParaRPr lang="de-DE" sz="1700" dirty="0">
              <a:solidFill>
                <a:schemeClr val="tx1"/>
              </a:solidFill>
            </a:endParaRP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chemeClr val="tx1"/>
                </a:solidFill>
              </a:rPr>
              <a:t>Größe einstellbar, </a:t>
            </a:r>
            <a:br>
              <a:rPr lang="de-DE" sz="1700" dirty="0" smtClean="0">
                <a:solidFill>
                  <a:schemeClr val="tx1"/>
                </a:solidFill>
              </a:rPr>
            </a:br>
            <a:r>
              <a:rPr lang="de-DE" sz="1700" dirty="0" smtClean="0">
                <a:solidFill>
                  <a:schemeClr val="tx1"/>
                </a:solidFill>
              </a:rPr>
              <a:t>mindestens über die Browserfunktion, bzw. bei Apps über Systemeinstellung Schriftgröße</a:t>
            </a:r>
          </a:p>
        </p:txBody>
      </p:sp>
      <p:pic>
        <p:nvPicPr>
          <p:cNvPr id="5" name="Grafik 4" descr="Symbolbild Brille" title="Symbol Bril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24" y="1743075"/>
            <a:ext cx="1051057" cy="1051057"/>
          </a:xfrm>
          <a:prstGeom prst="rect">
            <a:avLst/>
          </a:prstGeom>
        </p:spPr>
      </p:pic>
      <p:pic>
        <p:nvPicPr>
          <p:cNvPr id="3" name="Bildplatzhalter 2" descr="Four Eyes | Flickr - Photo Sharing!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1" r="224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9797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20490" y="437648"/>
            <a:ext cx="4494998" cy="1134640"/>
          </a:xfrm>
        </p:spPr>
        <p:txBody>
          <a:bodyPr/>
          <a:lstStyle/>
          <a:p>
            <a:r>
              <a:rPr lang="de-DE" dirty="0" smtClean="0"/>
              <a:t>Was ist zu tun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half" idx="2"/>
          </p:nvPr>
        </p:nvSpPr>
        <p:spPr>
          <a:xfrm>
            <a:off x="920490" y="1810327"/>
            <a:ext cx="4494998" cy="4571811"/>
          </a:xfrm>
        </p:spPr>
        <p:txBody>
          <a:bodyPr>
            <a:normAutofit/>
          </a:bodyPr>
          <a:lstStyle/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de-DE" sz="1900" b="1" dirty="0" smtClean="0">
                <a:solidFill>
                  <a:schemeClr val="tx1"/>
                </a:solidFill>
              </a:rPr>
              <a:t>Für gehörlose Menschen: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chemeClr val="tx1"/>
                </a:solidFill>
              </a:rPr>
              <a:t>Muttersprache für Menschen, </a:t>
            </a:r>
            <a:br>
              <a:rPr lang="de-DE" sz="1700" dirty="0" smtClean="0">
                <a:solidFill>
                  <a:schemeClr val="tx1"/>
                </a:solidFill>
              </a:rPr>
            </a:br>
            <a:r>
              <a:rPr lang="de-DE" sz="1700" dirty="0" smtClean="0">
                <a:solidFill>
                  <a:schemeClr val="tx1"/>
                </a:solidFill>
              </a:rPr>
              <a:t>die von Geburt an gehörlos sind, ist die Deutsche Gebärdensprache (DGS). Schriftdeutsch ist Fremdsprache!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chemeClr val="tx1"/>
                </a:solidFill>
              </a:rPr>
              <a:t>Deshalb Gebärdensprach-Videos erforderlich, zumindest für die wich-</a:t>
            </a:r>
            <a:r>
              <a:rPr lang="de-DE" sz="1700" dirty="0" err="1" smtClean="0">
                <a:solidFill>
                  <a:schemeClr val="tx1"/>
                </a:solidFill>
              </a:rPr>
              <a:t>tigsten</a:t>
            </a:r>
            <a:r>
              <a:rPr lang="de-DE" sz="1700" dirty="0" smtClean="0">
                <a:solidFill>
                  <a:schemeClr val="tx1"/>
                </a:solidFill>
              </a:rPr>
              <a:t> Inhalte der Website bzw.  App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chemeClr val="tx1"/>
                </a:solidFill>
              </a:rPr>
              <a:t>Hierfür gibt es Dienstleister.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chemeClr val="tx1"/>
                </a:solidFill>
              </a:rPr>
              <a:t>Spät ertaubte Menschen lesen Schriftdeutsch (normale Texte, bei Videos Untertitel). Daher Videos mit (einblendbaren) Untertiteln versehen.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endParaRPr lang="de-DE" sz="1700" dirty="0" smtClean="0">
              <a:solidFill>
                <a:schemeClr val="tx1"/>
              </a:solidFill>
            </a:endParaRPr>
          </a:p>
        </p:txBody>
      </p:sp>
      <p:pic>
        <p:nvPicPr>
          <p:cNvPr id="2" name="Grafik 1" descr="Symbol Deutsche Gebärdensprache (DGS)" title="Symbol Gebärdensprach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406" y="1810327"/>
            <a:ext cx="1307936" cy="723809"/>
          </a:xfrm>
          <a:prstGeom prst="rect">
            <a:avLst/>
          </a:prstGeom>
        </p:spPr>
      </p:pic>
      <p:pic>
        <p:nvPicPr>
          <p:cNvPr id="4" name="Bildplatzhalter 3" descr="Dolmetscherin für Gebärdensprache | Foto: Stephan Röhl ..." title="Bild einer Gebärdensprach-Dolmetscherin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3" r="203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822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20490" y="437648"/>
            <a:ext cx="4494998" cy="1134640"/>
          </a:xfrm>
        </p:spPr>
        <p:txBody>
          <a:bodyPr/>
          <a:lstStyle/>
          <a:p>
            <a:r>
              <a:rPr lang="de-DE" dirty="0" smtClean="0"/>
              <a:t>Was ist zu tun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half" idx="2"/>
          </p:nvPr>
        </p:nvSpPr>
        <p:spPr>
          <a:xfrm>
            <a:off x="920490" y="1810327"/>
            <a:ext cx="4494998" cy="4571811"/>
          </a:xfrm>
        </p:spPr>
        <p:txBody>
          <a:bodyPr>
            <a:normAutofit/>
          </a:bodyPr>
          <a:lstStyle/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de-DE" sz="1900" b="1" dirty="0" smtClean="0">
                <a:solidFill>
                  <a:schemeClr val="tx1"/>
                </a:solidFill>
              </a:rPr>
              <a:t>Für Menschen, die</a:t>
            </a:r>
            <a:br>
              <a:rPr lang="de-DE" sz="1900" b="1" dirty="0" smtClean="0">
                <a:solidFill>
                  <a:schemeClr val="tx1"/>
                </a:solidFill>
              </a:rPr>
            </a:br>
            <a:r>
              <a:rPr lang="de-DE" sz="1900" b="1" dirty="0" smtClean="0">
                <a:solidFill>
                  <a:schemeClr val="tx1"/>
                </a:solidFill>
              </a:rPr>
              <a:t>Leichte/Einfache Sprache nutzen: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chemeClr val="tx1"/>
                </a:solidFill>
              </a:rPr>
              <a:t>Die übliche „Schwere Sprache“ </a:t>
            </a:r>
            <a:br>
              <a:rPr lang="de-DE" sz="1700" dirty="0" smtClean="0">
                <a:solidFill>
                  <a:schemeClr val="tx1"/>
                </a:solidFill>
              </a:rPr>
            </a:br>
            <a:r>
              <a:rPr lang="de-DE" sz="1700" dirty="0" smtClean="0">
                <a:solidFill>
                  <a:schemeClr val="tx1"/>
                </a:solidFill>
              </a:rPr>
              <a:t>auf Unternehmens-Websites wird nur von hoch Gebildeten vollständig </a:t>
            </a:r>
            <a:r>
              <a:rPr lang="de-DE" sz="1700" dirty="0" err="1" smtClean="0">
                <a:solidFill>
                  <a:schemeClr val="tx1"/>
                </a:solidFill>
              </a:rPr>
              <a:t>verstan</a:t>
            </a:r>
            <a:r>
              <a:rPr lang="de-DE" sz="1700" dirty="0" smtClean="0">
                <a:solidFill>
                  <a:schemeClr val="tx1"/>
                </a:solidFill>
              </a:rPr>
              <a:t>-den. </a:t>
            </a:r>
            <a:br>
              <a:rPr lang="de-DE" sz="1700" dirty="0" smtClean="0">
                <a:solidFill>
                  <a:schemeClr val="tx1"/>
                </a:solidFill>
              </a:rPr>
            </a:br>
            <a:r>
              <a:rPr lang="de-DE" sz="1700" dirty="0" smtClean="0">
                <a:solidFill>
                  <a:schemeClr val="tx1"/>
                </a:solidFill>
              </a:rPr>
              <a:t>Die Unternehmens-Kommunikation erreicht viele Menschen nicht.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chemeClr val="tx1"/>
                </a:solidFill>
              </a:rPr>
              <a:t>Leichte Sprache (entwickelt für Menschen mit geistiger Behinderung) und Einfache Sprache (für Menschen mit anderer Muttersprache oder geringer Lesefähigkeit) sind viel verständlicher.</a:t>
            </a:r>
          </a:p>
        </p:txBody>
      </p:sp>
      <p:pic>
        <p:nvPicPr>
          <p:cNvPr id="15" name="Grafik 14" descr="Leichte Sprache – Hurraki - Wörterbuch für Leichte Sprache" title="Symbol Leichte Sprach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344" y="1706845"/>
            <a:ext cx="872051" cy="864784"/>
          </a:xfrm>
          <a:prstGeom prst="rect">
            <a:avLst/>
          </a:prstGeom>
        </p:spPr>
      </p:pic>
      <p:pic>
        <p:nvPicPr>
          <p:cNvPr id="3" name="Bildplatzhalter 2" descr="Leichte und Einfache Sprache – Versuch einer Definition | APuZ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0" r="203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983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20490" y="437648"/>
            <a:ext cx="4494998" cy="1134640"/>
          </a:xfrm>
        </p:spPr>
        <p:txBody>
          <a:bodyPr/>
          <a:lstStyle/>
          <a:p>
            <a:r>
              <a:rPr lang="de-DE" dirty="0" smtClean="0"/>
              <a:t>Was ist zu tun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half" idx="2"/>
          </p:nvPr>
        </p:nvSpPr>
        <p:spPr>
          <a:xfrm>
            <a:off x="920490" y="1810327"/>
            <a:ext cx="4494998" cy="4571811"/>
          </a:xfrm>
        </p:spPr>
        <p:txBody>
          <a:bodyPr>
            <a:normAutofit lnSpcReduction="10000"/>
          </a:bodyPr>
          <a:lstStyle/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de-DE" sz="1900" b="1" dirty="0" smtClean="0">
                <a:solidFill>
                  <a:schemeClr val="tx1"/>
                </a:solidFill>
              </a:rPr>
              <a:t>Für Menschen, die</a:t>
            </a:r>
            <a:br>
              <a:rPr lang="de-DE" sz="1900" b="1" dirty="0" smtClean="0">
                <a:solidFill>
                  <a:schemeClr val="tx1"/>
                </a:solidFill>
              </a:rPr>
            </a:br>
            <a:r>
              <a:rPr lang="de-DE" sz="1900" b="1" dirty="0" smtClean="0">
                <a:solidFill>
                  <a:schemeClr val="tx1"/>
                </a:solidFill>
              </a:rPr>
              <a:t>Leichte/Einfache Sprache nutzen: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chemeClr val="tx1"/>
                </a:solidFill>
              </a:rPr>
              <a:t>Leichte Sprache ist ein sehr einfaches Deutsch mit eigenen </a:t>
            </a:r>
            <a:r>
              <a:rPr lang="de-DE" sz="1700" dirty="0">
                <a:solidFill>
                  <a:schemeClr val="tx1"/>
                </a:solidFill>
              </a:rPr>
              <a:t>Regeln</a:t>
            </a:r>
            <a:r>
              <a:rPr lang="de-DE" sz="1700" dirty="0" smtClean="0">
                <a:solidFill>
                  <a:schemeClr val="tx1"/>
                </a:solidFill>
              </a:rPr>
              <a:t>. Level A1.</a:t>
            </a:r>
            <a:br>
              <a:rPr lang="de-DE" sz="1700" dirty="0" smtClean="0">
                <a:solidFill>
                  <a:schemeClr val="tx1"/>
                </a:solidFill>
              </a:rPr>
            </a:br>
            <a:r>
              <a:rPr lang="de-DE" sz="1700" dirty="0" smtClean="0">
                <a:solidFill>
                  <a:schemeClr val="tx1"/>
                </a:solidFill>
              </a:rPr>
              <a:t>Wird von 95 % der </a:t>
            </a:r>
            <a:r>
              <a:rPr lang="de-DE" sz="1700" dirty="0" err="1" smtClean="0">
                <a:solidFill>
                  <a:schemeClr val="tx1"/>
                </a:solidFill>
              </a:rPr>
              <a:t>Bevölk</a:t>
            </a:r>
            <a:r>
              <a:rPr lang="de-DE" sz="1700" dirty="0" smtClean="0">
                <a:solidFill>
                  <a:schemeClr val="tx1"/>
                </a:solidFill>
              </a:rPr>
              <a:t>. verstanden.</a:t>
            </a:r>
            <a:r>
              <a:rPr lang="de-DE" sz="1700" dirty="0">
                <a:solidFill>
                  <a:schemeClr val="tx1"/>
                </a:solidFill>
              </a:rPr>
              <a:t/>
            </a:r>
            <a:br>
              <a:rPr lang="de-DE" sz="1700" dirty="0">
                <a:solidFill>
                  <a:schemeClr val="tx1"/>
                </a:solidFill>
              </a:rPr>
            </a:br>
            <a:r>
              <a:rPr lang="de-DE" sz="1700" dirty="0">
                <a:solidFill>
                  <a:schemeClr val="tx1"/>
                </a:solidFill>
                <a:hlinkClick r:id="rId2"/>
              </a:rPr>
              <a:t>https://www.leichte-sprache.org/leichte-sprache/die-regeln</a:t>
            </a:r>
            <a:r>
              <a:rPr lang="de-DE" sz="1700" dirty="0" smtClean="0">
                <a:solidFill>
                  <a:schemeClr val="tx1"/>
                </a:solidFill>
                <a:hlinkClick r:id="rId2"/>
              </a:rPr>
              <a:t>/</a:t>
            </a:r>
            <a:r>
              <a:rPr lang="de-DE" sz="1700" dirty="0" smtClean="0">
                <a:solidFill>
                  <a:schemeClr val="tx1"/>
                </a:solidFill>
              </a:rPr>
              <a:t> 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chemeClr val="tx1"/>
                </a:solidFill>
              </a:rPr>
              <a:t>Einfache Sprache ist etwas anspruchs-voller, aber nicht schwer. Entspricht etwa der gesprochenen Alltagssprache. </a:t>
            </a:r>
            <a:br>
              <a:rPr lang="de-DE" sz="1700" dirty="0" smtClean="0">
                <a:solidFill>
                  <a:schemeClr val="tx1"/>
                </a:solidFill>
              </a:rPr>
            </a:br>
            <a:r>
              <a:rPr lang="de-DE" sz="1700" dirty="0" smtClean="0">
                <a:solidFill>
                  <a:schemeClr val="tx1"/>
                </a:solidFill>
              </a:rPr>
              <a:t>Level A2 bis B1. </a:t>
            </a:r>
            <a:br>
              <a:rPr lang="de-DE" sz="1700" dirty="0" smtClean="0">
                <a:solidFill>
                  <a:schemeClr val="tx1"/>
                </a:solidFill>
              </a:rPr>
            </a:br>
            <a:r>
              <a:rPr lang="de-DE" sz="1700" dirty="0" smtClean="0">
                <a:solidFill>
                  <a:schemeClr val="tx1"/>
                </a:solidFill>
              </a:rPr>
              <a:t>60 % aller Deutschen verstehen keine schwierigeren Texte.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chemeClr val="tx1"/>
                </a:solidFill>
              </a:rPr>
              <a:t>Es gibt Dienstleister dafür. Für ein gutes Ergebnis empfiehlt sich eine Dienst-leistung mit Prüfgruppe (Testleser aus der Zielgruppe).</a:t>
            </a:r>
          </a:p>
        </p:txBody>
      </p:sp>
      <p:pic>
        <p:nvPicPr>
          <p:cNvPr id="15" name="Grafik 14" descr="Leichte Sprache – Hurraki - Wörterbuch für Leichte Sprache" title="Symbol Leichte Sprach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819" y="1716370"/>
            <a:ext cx="872051" cy="864784"/>
          </a:xfrm>
          <a:prstGeom prst="rect">
            <a:avLst/>
          </a:prstGeom>
        </p:spPr>
      </p:pic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0" r="165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9707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Heute: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 smtClean="0"/>
              <a:t>Warum Websites &amp; Apps barrierefrei machen?</a:t>
            </a:r>
          </a:p>
          <a:p>
            <a:r>
              <a:rPr lang="de-DE" sz="2000" dirty="0" smtClean="0"/>
              <a:t>Was hat es für Vorteile?</a:t>
            </a:r>
          </a:p>
          <a:p>
            <a:r>
              <a:rPr lang="de-DE" sz="2000" dirty="0" smtClean="0"/>
              <a:t>Welche rechtliche Verpflichtung gibt es für Unternehmen?</a:t>
            </a:r>
          </a:p>
          <a:p>
            <a:r>
              <a:rPr lang="de-DE" sz="2000" dirty="0" smtClean="0"/>
              <a:t>Was ist zu tun?</a:t>
            </a:r>
          </a:p>
          <a:p>
            <a:r>
              <a:rPr lang="de-DE" sz="2000" dirty="0" smtClean="0"/>
              <a:t>Wie kann ich es erfolgreich und pragmatisch umsetzen?</a:t>
            </a:r>
            <a:br>
              <a:rPr lang="de-DE" sz="2000" dirty="0" smtClean="0"/>
            </a:b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74448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20490" y="437648"/>
            <a:ext cx="4494998" cy="1134640"/>
          </a:xfrm>
        </p:spPr>
        <p:txBody>
          <a:bodyPr/>
          <a:lstStyle/>
          <a:p>
            <a:r>
              <a:rPr lang="de-DE" dirty="0" smtClean="0"/>
              <a:t>Was ist zu tun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half" idx="2"/>
          </p:nvPr>
        </p:nvSpPr>
        <p:spPr>
          <a:xfrm>
            <a:off x="920490" y="1810327"/>
            <a:ext cx="4494998" cy="4571811"/>
          </a:xfrm>
        </p:spPr>
        <p:txBody>
          <a:bodyPr>
            <a:normAutofit/>
          </a:bodyPr>
          <a:lstStyle/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de-DE" sz="1900" b="1" dirty="0" smtClean="0">
                <a:solidFill>
                  <a:schemeClr val="tx1"/>
                </a:solidFill>
              </a:rPr>
              <a:t>Für DGS (</a:t>
            </a:r>
            <a:r>
              <a:rPr lang="de-DE" sz="1900" b="1" smtClean="0">
                <a:solidFill>
                  <a:schemeClr val="tx1"/>
                </a:solidFill>
              </a:rPr>
              <a:t>Deutsche Gebärden-sprache) und </a:t>
            </a:r>
            <a:r>
              <a:rPr lang="de-DE" sz="1900" b="1" dirty="0" smtClean="0">
                <a:solidFill>
                  <a:schemeClr val="tx1"/>
                </a:solidFill>
              </a:rPr>
              <a:t>Leichte Sprache gilt: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chemeClr val="tx1"/>
                </a:solidFill>
              </a:rPr>
              <a:t>Die wichtigsten Inhalte sollten in diesen Sprachen vorhanden sein.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chemeClr val="tx1"/>
                </a:solidFill>
              </a:rPr>
              <a:t>Auf der Startseite anfangen mit einem Begrüßungsvideo bzw. -text.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chemeClr val="tx1"/>
                </a:solidFill>
              </a:rPr>
              <a:t>Von dort aus weiterverlinken auf weitere Angebote in dieser Sprache auf der Unternehmens-Website/App.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chemeClr val="tx1"/>
                </a:solidFill>
              </a:rPr>
              <a:t>Hilfreich sind auch direkte Links desselben Inhalts zwischen Schwerer Sprache und Leichter Sprache bzw. DGS.</a:t>
            </a:r>
          </a:p>
        </p:txBody>
      </p:sp>
      <p:pic>
        <p:nvPicPr>
          <p:cNvPr id="3" name="Bildplatzhalter 2" descr="Symbole DGS und Leichte Sprache" title="Symbole DGS und Leichte Sprache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8" r="218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929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20490" y="437648"/>
            <a:ext cx="4494998" cy="1134640"/>
          </a:xfrm>
        </p:spPr>
        <p:txBody>
          <a:bodyPr/>
          <a:lstStyle/>
          <a:p>
            <a:r>
              <a:rPr lang="de-DE" dirty="0" smtClean="0"/>
              <a:t>Mindestens die wichtigsten Inhalte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half" idx="2"/>
          </p:nvPr>
        </p:nvSpPr>
        <p:spPr>
          <a:xfrm>
            <a:off x="920490" y="1810327"/>
            <a:ext cx="4494998" cy="4571811"/>
          </a:xfrm>
        </p:spPr>
        <p:txBody>
          <a:bodyPr>
            <a:normAutofit lnSpcReduction="10000"/>
          </a:bodyPr>
          <a:lstStyle/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de-DE" sz="1900" b="1" dirty="0" smtClean="0">
                <a:solidFill>
                  <a:schemeClr val="tx1"/>
                </a:solidFill>
              </a:rPr>
              <a:t>Warum?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chemeClr val="tx1"/>
                </a:solidFill>
              </a:rPr>
              <a:t>Ideal: </a:t>
            </a:r>
            <a:r>
              <a:rPr lang="de-DE" sz="1700" u="sng" dirty="0" smtClean="0">
                <a:solidFill>
                  <a:schemeClr val="tx1"/>
                </a:solidFill>
              </a:rPr>
              <a:t>alle</a:t>
            </a:r>
            <a:r>
              <a:rPr lang="de-DE" sz="1700" dirty="0" smtClean="0">
                <a:solidFill>
                  <a:schemeClr val="tx1"/>
                </a:solidFill>
              </a:rPr>
              <a:t> Inhalte werden online auch barrierefrei angeboten.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chemeClr val="tx1"/>
                </a:solidFill>
              </a:rPr>
              <a:t>In der Praxis nicht immer möglich:</a:t>
            </a:r>
          </a:p>
          <a:p>
            <a:pPr marL="1200150" lvl="2" indent="-285750">
              <a:buClrTx/>
              <a:buFont typeface="Arial" panose="020B0604020202020204" pitchFamily="34" charset="0"/>
              <a:buChar char="•"/>
            </a:pPr>
            <a:r>
              <a:rPr lang="de-DE" sz="1500" dirty="0" smtClean="0">
                <a:solidFill>
                  <a:schemeClr val="tx1"/>
                </a:solidFill>
              </a:rPr>
              <a:t>Zeitbedarf:</a:t>
            </a:r>
            <a:br>
              <a:rPr lang="de-DE" sz="1500" dirty="0" smtClean="0">
                <a:solidFill>
                  <a:schemeClr val="tx1"/>
                </a:solidFill>
              </a:rPr>
            </a:br>
            <a:r>
              <a:rPr lang="de-DE" sz="1500" dirty="0" smtClean="0">
                <a:solidFill>
                  <a:schemeClr val="tx1"/>
                </a:solidFill>
              </a:rPr>
              <a:t>Leichtsprachige Texte und Gebärden-</a:t>
            </a:r>
            <a:r>
              <a:rPr lang="de-DE" sz="1500" dirty="0" err="1" smtClean="0">
                <a:solidFill>
                  <a:schemeClr val="tx1"/>
                </a:solidFill>
              </a:rPr>
              <a:t>sprachvideos</a:t>
            </a:r>
            <a:r>
              <a:rPr lang="de-DE" sz="1500" dirty="0" smtClean="0">
                <a:solidFill>
                  <a:schemeClr val="tx1"/>
                </a:solidFill>
              </a:rPr>
              <a:t> anzufertigen braucht Zeit. Ist für tagesaktuelle News schwierig.</a:t>
            </a:r>
          </a:p>
          <a:p>
            <a:pPr marL="1200150" lvl="2" indent="-285750">
              <a:buClrTx/>
              <a:buFont typeface="Arial" panose="020B0604020202020204" pitchFamily="34" charset="0"/>
              <a:buChar char="•"/>
            </a:pPr>
            <a:r>
              <a:rPr lang="de-DE" sz="1500" dirty="0" smtClean="0">
                <a:solidFill>
                  <a:schemeClr val="tx1"/>
                </a:solidFill>
              </a:rPr>
              <a:t>Der schiere Umfang: </a:t>
            </a:r>
            <a:br>
              <a:rPr lang="de-DE" sz="1500" dirty="0" smtClean="0">
                <a:solidFill>
                  <a:schemeClr val="tx1"/>
                </a:solidFill>
              </a:rPr>
            </a:br>
            <a:r>
              <a:rPr lang="de-DE" sz="1500" dirty="0" smtClean="0">
                <a:solidFill>
                  <a:schemeClr val="tx1"/>
                </a:solidFill>
              </a:rPr>
              <a:t>Auf umfangreichen Websites kann die Übersetzung aller Inhalte eine sogen. „unverhältnismäßige Belastung“ darstellen (§ 17 BFSG).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chemeClr val="tx1"/>
                </a:solidFill>
              </a:rPr>
              <a:t>Lösung: das Wichtigste barrierefrei online anbieten, und für Weiteres einen Kontakt anbieten, der weiterhilft.</a:t>
            </a:r>
          </a:p>
        </p:txBody>
      </p:sp>
      <p:pic>
        <p:nvPicPr>
          <p:cNvPr id="4" name="Bildplatzhalter 3" descr="Content - Wooden Tile Images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0" r="203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746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20490" y="437648"/>
            <a:ext cx="4494998" cy="1134640"/>
          </a:xfrm>
        </p:spPr>
        <p:txBody>
          <a:bodyPr/>
          <a:lstStyle/>
          <a:p>
            <a:r>
              <a:rPr lang="de-DE" dirty="0" smtClean="0"/>
              <a:t>Kleinstunternehmen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half" idx="2"/>
          </p:nvPr>
        </p:nvSpPr>
        <p:spPr>
          <a:xfrm>
            <a:off x="920490" y="1810327"/>
            <a:ext cx="4494998" cy="4571811"/>
          </a:xfrm>
        </p:spPr>
        <p:txBody>
          <a:bodyPr>
            <a:normAutofit/>
          </a:bodyPr>
          <a:lstStyle/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</a:rPr>
              <a:t>Kleinstunternehmen (weniger als 10 Beschäftigte, Jahresumsatz max. 2 </a:t>
            </a:r>
            <a:r>
              <a:rPr lang="de-DE" sz="1800" dirty="0" err="1" smtClean="0">
                <a:solidFill>
                  <a:schemeClr val="tx1"/>
                </a:solidFill>
              </a:rPr>
              <a:t>Mio</a:t>
            </a:r>
            <a:r>
              <a:rPr lang="de-DE" sz="1800" dirty="0" smtClean="0">
                <a:solidFill>
                  <a:schemeClr val="tx1"/>
                </a:solidFill>
              </a:rPr>
              <a:t> €):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chemeClr val="tx1"/>
                </a:solidFill>
              </a:rPr>
              <a:t>k</a:t>
            </a:r>
            <a:r>
              <a:rPr lang="de-DE" sz="1700" dirty="0" smtClean="0">
                <a:solidFill>
                  <a:schemeClr val="tx1"/>
                </a:solidFill>
              </a:rPr>
              <a:t>önnen sich von der Bundesfachstelle für Barrierefreiheit beraten lassen (§ 15 BFSG)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chemeClr val="tx1"/>
                </a:solidFill>
              </a:rPr>
              <a:t>sind von verschiedenen Verpflichtungen ausgenommen (§ 3, 16 und 17 BFSG) bzw. genießen Erleichterungen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</a:rPr>
              <a:t>Auch für Kleinstunternehmen ist es jedoch attraktiv, von den Vorteilen zu profitieren. Durch die Ausnahmeregelung können sie wählen, was sie für ihre Website umsetzen möchten.</a:t>
            </a:r>
          </a:p>
        </p:txBody>
      </p:sp>
      <p:pic>
        <p:nvPicPr>
          <p:cNvPr id="4" name="Bildplatzhalter 3" descr="Content - Wooden Tile Images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0" r="203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966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20490" y="437648"/>
            <a:ext cx="4494998" cy="1134640"/>
          </a:xfrm>
        </p:spPr>
        <p:txBody>
          <a:bodyPr/>
          <a:lstStyle/>
          <a:p>
            <a:r>
              <a:rPr lang="de-DE" dirty="0" smtClean="0"/>
              <a:t>Vertrauen ist gut…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half" idx="2"/>
          </p:nvPr>
        </p:nvSpPr>
        <p:spPr>
          <a:xfrm>
            <a:off x="920490" y="1810327"/>
            <a:ext cx="4494998" cy="4571811"/>
          </a:xfrm>
        </p:spPr>
        <p:txBody>
          <a:bodyPr>
            <a:normAutofit/>
          </a:bodyPr>
          <a:lstStyle/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de-DE" sz="1900" dirty="0">
                <a:solidFill>
                  <a:schemeClr val="tx1"/>
                </a:solidFill>
              </a:rPr>
              <a:t>Marktüberwachungsbehörde: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</a:rPr>
              <a:t>Wird </a:t>
            </a:r>
            <a:r>
              <a:rPr lang="de-DE" sz="1800" dirty="0">
                <a:solidFill>
                  <a:schemeClr val="tx1"/>
                </a:solidFill>
              </a:rPr>
              <a:t>anlassbezogen </a:t>
            </a:r>
            <a:r>
              <a:rPr lang="de-DE" sz="1800" dirty="0" smtClean="0">
                <a:solidFill>
                  <a:schemeClr val="tx1"/>
                </a:solidFill>
              </a:rPr>
              <a:t>kontrollieren. 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</a:rPr>
              <a:t>Kann Sanktionen verhängen bis hin zur Entfernung von Produkten aus dem Markt.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</a:rPr>
              <a:t>Die Marktüberwachungsbehörden sind in Hessen bei den Regierungs-präsidien angesiedelt.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</a:rPr>
              <a:t>Zuständig für Frankfurt:</a:t>
            </a:r>
            <a:br>
              <a:rPr lang="de-DE" sz="1800" dirty="0" smtClean="0">
                <a:solidFill>
                  <a:schemeClr val="tx1"/>
                </a:solidFill>
              </a:rPr>
            </a:br>
            <a:r>
              <a:rPr lang="de-DE" sz="1800" dirty="0" smtClean="0">
                <a:solidFill>
                  <a:schemeClr val="tx1"/>
                </a:solidFill>
              </a:rPr>
              <a:t>RP Darmstadt </a:t>
            </a:r>
            <a:r>
              <a:rPr lang="de-DE" sz="1800" dirty="0" smtClean="0">
                <a:solidFill>
                  <a:schemeClr val="tx1"/>
                </a:solidFill>
                <a:hlinkClick r:id="rId2"/>
              </a:rPr>
              <a:t>(Link)</a:t>
            </a:r>
            <a:endParaRPr lang="de-DE" sz="1800" dirty="0" smtClean="0">
              <a:solidFill>
                <a:schemeClr val="tx1"/>
              </a:solidFill>
            </a:endParaRP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</a:endParaRPr>
          </a:p>
        </p:txBody>
      </p:sp>
      <p:pic>
        <p:nvPicPr>
          <p:cNvPr id="3" name="Bildplatzhalter 2" descr="Die Spanner-Diktatur | Rubikon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4" r="249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172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20490" y="482675"/>
            <a:ext cx="4494998" cy="1134640"/>
          </a:xfrm>
        </p:spPr>
        <p:txBody>
          <a:bodyPr/>
          <a:lstStyle/>
          <a:p>
            <a:r>
              <a:rPr lang="de-DE" dirty="0" smtClean="0"/>
              <a:t>Gewinner sein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half" idx="2"/>
          </p:nvPr>
        </p:nvSpPr>
        <p:spPr>
          <a:xfrm>
            <a:off x="920490" y="1885950"/>
            <a:ext cx="4494998" cy="4695825"/>
          </a:xfrm>
        </p:spPr>
        <p:txBody>
          <a:bodyPr>
            <a:normAutofit/>
          </a:bodyPr>
          <a:lstStyle/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de-DE" sz="1900" dirty="0" smtClean="0">
                <a:solidFill>
                  <a:schemeClr val="tx1"/>
                </a:solidFill>
              </a:rPr>
              <a:t>Nochmal an die Vorteile denken:</a:t>
            </a:r>
            <a:endParaRPr lang="de-DE" sz="1800" dirty="0" smtClean="0">
              <a:solidFill>
                <a:schemeClr val="tx1"/>
              </a:solidFill>
            </a:endParaRPr>
          </a:p>
          <a:p>
            <a:pPr marL="742950" lvl="1" indent="-285750">
              <a:buClrTx/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chemeClr val="tx1"/>
                </a:solidFill>
              </a:rPr>
              <a:t>Von jedem verstanden </a:t>
            </a:r>
            <a:r>
              <a:rPr lang="de-DE" sz="1800" dirty="0" smtClean="0">
                <a:solidFill>
                  <a:schemeClr val="tx1"/>
                </a:solidFill>
              </a:rPr>
              <a:t>werden.</a:t>
            </a:r>
          </a:p>
          <a:p>
            <a:pPr marL="742950" lvl="1" indent="-285750">
              <a:buClrTx/>
              <a:buFont typeface="Wingdings" panose="05000000000000000000" pitchFamily="2" charset="2"/>
              <a:buChar char="Ø"/>
            </a:pPr>
            <a:r>
              <a:rPr lang="de-DE" sz="1800" dirty="0" smtClean="0">
                <a:solidFill>
                  <a:schemeClr val="tx1"/>
                </a:solidFill>
              </a:rPr>
              <a:t>Mehr Menschen erreichen!</a:t>
            </a:r>
          </a:p>
          <a:p>
            <a:pPr marL="742950" lvl="1" indent="-285750">
              <a:buClrTx/>
              <a:buFont typeface="Wingdings" panose="05000000000000000000" pitchFamily="2" charset="2"/>
              <a:buChar char="Ø"/>
            </a:pPr>
            <a:r>
              <a:rPr lang="de-DE" sz="1800" dirty="0" smtClean="0">
                <a:solidFill>
                  <a:schemeClr val="tx1"/>
                </a:solidFill>
              </a:rPr>
              <a:t>Besser strukturiert sein.</a:t>
            </a:r>
          </a:p>
          <a:p>
            <a:pPr marL="742950" lvl="1" indent="-285750">
              <a:buClrTx/>
              <a:buFont typeface="Wingdings" panose="05000000000000000000" pitchFamily="2" charset="2"/>
              <a:buChar char="Ø"/>
            </a:pPr>
            <a:r>
              <a:rPr lang="de-DE" sz="1800" dirty="0" smtClean="0">
                <a:solidFill>
                  <a:schemeClr val="tx1"/>
                </a:solidFill>
              </a:rPr>
              <a:t>Wer jetzt einsteigt, hat schnelleren Zugang zur erweiterten Kunden-Zielgruppe.</a:t>
            </a:r>
          </a:p>
          <a:p>
            <a:pPr marL="742950" lvl="1" indent="-285750">
              <a:buClrTx/>
              <a:buFont typeface="Wingdings" panose="05000000000000000000" pitchFamily="2" charset="2"/>
              <a:buChar char="Ø"/>
            </a:pPr>
            <a:r>
              <a:rPr lang="de-DE" sz="1800" dirty="0" smtClean="0">
                <a:solidFill>
                  <a:schemeClr val="tx1"/>
                </a:solidFill>
              </a:rPr>
              <a:t>Der Fortschritt Ihrer Website / App spricht sich herum. Sie werden besser besucht.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endParaRPr lang="de-DE" sz="1800" dirty="0">
              <a:solidFill>
                <a:schemeClr val="tx1"/>
              </a:solidFill>
            </a:endParaRPr>
          </a:p>
          <a:p>
            <a:endParaRPr lang="de-DE" dirty="0"/>
          </a:p>
        </p:txBody>
      </p:sp>
      <p:pic>
        <p:nvPicPr>
          <p:cNvPr id="3" name="Bildplatzhalter 2" descr="Kostenlose Illustration: Gewinner, Erfolg, Hand, Schreiben ..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" r="55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048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Referentin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Christiane van den Borg</a:t>
            </a:r>
            <a:br>
              <a:rPr lang="de-DE" dirty="0" smtClean="0"/>
            </a:br>
            <a:r>
              <a:rPr lang="de-DE" dirty="0" smtClean="0"/>
              <a:t>Leiterin der Stabsstelle Inklusion</a:t>
            </a:r>
            <a:br>
              <a:rPr lang="de-DE" dirty="0" smtClean="0"/>
            </a:br>
            <a:r>
              <a:rPr lang="de-DE" dirty="0" smtClean="0"/>
              <a:t>Stadt Frankfurt am Main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>
                <a:hlinkClick r:id="rId2"/>
              </a:rPr>
              <a:t>www.frankfurt-inklusiv.de</a:t>
            </a:r>
            <a:r>
              <a:rPr lang="de-DE" dirty="0" smtClean="0"/>
              <a:t> 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>
                <a:hlinkClick r:id="rId3"/>
              </a:rPr>
              <a:t>stabsstelle.inklusion@stadt-frankfurt.de</a:t>
            </a:r>
            <a:r>
              <a:rPr lang="de-DE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591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20490" y="539825"/>
            <a:ext cx="4494998" cy="1134640"/>
          </a:xfrm>
        </p:spPr>
        <p:txBody>
          <a:bodyPr/>
          <a:lstStyle/>
          <a:p>
            <a:r>
              <a:rPr lang="de-DE" dirty="0" smtClean="0"/>
              <a:t>Warum Websites &amp; Apps barrierefrei machen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half" idx="2"/>
          </p:nvPr>
        </p:nvSpPr>
        <p:spPr>
          <a:xfrm>
            <a:off x="920490" y="1905000"/>
            <a:ext cx="4494998" cy="4591050"/>
          </a:xfrm>
        </p:spPr>
        <p:txBody>
          <a:bodyPr>
            <a:normAutofit lnSpcReduction="10000"/>
          </a:bodyPr>
          <a:lstStyle/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</a:rPr>
              <a:t>Ausgangslage</a:t>
            </a:r>
            <a:r>
              <a:rPr lang="de-DE" sz="2000" dirty="0">
                <a:solidFill>
                  <a:schemeClr val="tx1"/>
                </a:solidFill>
              </a:rPr>
              <a:t>: </a:t>
            </a:r>
            <a:endParaRPr lang="de-DE" sz="2000" dirty="0" smtClean="0">
              <a:solidFill>
                <a:schemeClr val="tx1"/>
              </a:solidFill>
            </a:endParaRPr>
          </a:p>
          <a:p>
            <a:pPr marL="800100" lvl="1" indent="-342900">
              <a:buClrTx/>
              <a:buFont typeface="Wingdings" panose="05000000000000000000" pitchFamily="2" charset="2"/>
              <a:buChar char="Ø"/>
            </a:pPr>
            <a:r>
              <a:rPr lang="de-DE" sz="1900" dirty="0" smtClean="0">
                <a:solidFill>
                  <a:schemeClr val="tx1"/>
                </a:solidFill>
              </a:rPr>
              <a:t>Unternehmens-Websites/Apps können nicht von jedem gelesen und verstanden werden. </a:t>
            </a:r>
          </a:p>
          <a:p>
            <a:pPr marL="800100" lvl="1" indent="-342900">
              <a:buClrTx/>
              <a:buFont typeface="Wingdings" panose="05000000000000000000" pitchFamily="2" charset="2"/>
              <a:buChar char="Ø"/>
            </a:pPr>
            <a:r>
              <a:rPr lang="de-DE" sz="1900" dirty="0" smtClean="0">
                <a:solidFill>
                  <a:schemeClr val="tx1"/>
                </a:solidFill>
              </a:rPr>
              <a:t>Die Unternehmenskommunikation ist ungewollt eingeschränkt.</a:t>
            </a:r>
            <a:endParaRPr lang="de-DE" sz="1900" dirty="0">
              <a:solidFill>
                <a:schemeClr val="tx1"/>
              </a:solidFill>
            </a:endParaRP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</a:rPr>
              <a:t>Eine Website/App ist barrierefrei, wenn </a:t>
            </a:r>
            <a:r>
              <a:rPr lang="de-DE" sz="1900" dirty="0" smtClean="0">
                <a:solidFill>
                  <a:schemeClr val="tx1"/>
                </a:solidFill>
              </a:rPr>
              <a:t>sie auch von Menschen genutzt werden kann, die </a:t>
            </a:r>
          </a:p>
          <a:p>
            <a:pPr marL="742950" lvl="1" indent="-285750">
              <a:buClrTx/>
              <a:buFont typeface="Wingdings" panose="05000000000000000000" pitchFamily="2" charset="2"/>
              <a:buChar char="Ø"/>
            </a:pPr>
            <a:r>
              <a:rPr lang="de-DE" sz="1800" dirty="0" smtClean="0">
                <a:solidFill>
                  <a:schemeClr val="tx1"/>
                </a:solidFill>
              </a:rPr>
              <a:t>blind, sehbehindert oder gehörlos sind, oder die Leichte Sprache nutzen.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</a:rPr>
              <a:t>Es gibt jetzt EU-Richtlinien und nationale Gesetze für barrierefreie Unternehmens-Websites &amp; Apps.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endParaRPr lang="de-DE" sz="1800" dirty="0">
              <a:solidFill>
                <a:schemeClr val="tx1"/>
              </a:solidFill>
            </a:endParaRPr>
          </a:p>
          <a:p>
            <a:endParaRPr lang="de-DE" dirty="0"/>
          </a:p>
        </p:txBody>
      </p:sp>
      <p:pic>
        <p:nvPicPr>
          <p:cNvPr id="9" name="Bildplatzhalter 8" descr="Symbol Sprachwahl: deutsche Flagge, britische Flagge, Symbol Leichte Sprache, Symbol Gebärdensprache" title="Symbol Sprachauswahl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" r="4776"/>
          <a:stretch>
            <a:fillRect/>
          </a:stretch>
        </p:blipFill>
        <p:spPr>
          <a:xfrm>
            <a:off x="6099175" y="0"/>
            <a:ext cx="6099175" cy="6858000"/>
          </a:xfrm>
        </p:spPr>
      </p:pic>
    </p:spTree>
    <p:extLst>
      <p:ext uri="{BB962C8B-B14F-4D97-AF65-F5344CB8AC3E}">
        <p14:creationId xmlns:p14="http://schemas.microsoft.com/office/powerpoint/2010/main" val="325221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20490" y="482675"/>
            <a:ext cx="4494998" cy="1134640"/>
          </a:xfrm>
        </p:spPr>
        <p:txBody>
          <a:bodyPr/>
          <a:lstStyle/>
          <a:p>
            <a:r>
              <a:rPr lang="de-DE" dirty="0" smtClean="0"/>
              <a:t>Vorteile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half" idx="2"/>
          </p:nvPr>
        </p:nvSpPr>
        <p:spPr>
          <a:xfrm>
            <a:off x="920490" y="1885950"/>
            <a:ext cx="4494998" cy="4695825"/>
          </a:xfrm>
        </p:spPr>
        <p:txBody>
          <a:bodyPr>
            <a:normAutofit fontScale="92500" lnSpcReduction="20000"/>
          </a:bodyPr>
          <a:lstStyle/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de-DE" sz="1900" dirty="0" smtClean="0">
                <a:solidFill>
                  <a:schemeClr val="tx1"/>
                </a:solidFill>
              </a:rPr>
              <a:t>Eine barrierefreie Website/App wird von jedem verstanden. </a:t>
            </a:r>
          </a:p>
          <a:p>
            <a:pPr marL="742950" lvl="1" indent="-285750">
              <a:buClrTx/>
              <a:buFont typeface="Wingdings" panose="05000000000000000000" pitchFamily="2" charset="2"/>
              <a:buChar char="Ø"/>
            </a:pPr>
            <a:r>
              <a:rPr lang="de-DE" sz="1800" dirty="0" smtClean="0">
                <a:solidFill>
                  <a:schemeClr val="tx1"/>
                </a:solidFill>
              </a:rPr>
              <a:t>Die Unternehmenskommunikation </a:t>
            </a:r>
            <a:br>
              <a:rPr lang="de-DE" sz="1800" dirty="0" smtClean="0">
                <a:solidFill>
                  <a:schemeClr val="tx1"/>
                </a:solidFill>
              </a:rPr>
            </a:br>
            <a:r>
              <a:rPr lang="de-DE" sz="1800" dirty="0" smtClean="0">
                <a:solidFill>
                  <a:schemeClr val="tx1"/>
                </a:solidFill>
              </a:rPr>
              <a:t>erreicht mehr Menschen.</a:t>
            </a:r>
            <a:endParaRPr lang="de-DE" sz="1800" dirty="0">
              <a:solidFill>
                <a:schemeClr val="tx1"/>
              </a:solidFill>
            </a:endParaRP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de-DE" sz="1900" dirty="0" smtClean="0">
                <a:solidFill>
                  <a:schemeClr val="tx1"/>
                </a:solidFill>
              </a:rPr>
              <a:t>Eine barrierefreie Website ist oft besser </a:t>
            </a:r>
            <a:r>
              <a:rPr lang="de-DE" sz="1900" dirty="0" smtClean="0">
                <a:solidFill>
                  <a:schemeClr val="tx1"/>
                </a:solidFill>
              </a:rPr>
              <a:t>strukturiert</a:t>
            </a:r>
            <a:r>
              <a:rPr lang="de-DE" sz="1900" dirty="0">
                <a:solidFill>
                  <a:schemeClr val="tx1"/>
                </a:solidFill>
              </a:rPr>
              <a:t> </a:t>
            </a:r>
            <a:r>
              <a:rPr lang="de-DE" sz="1900" dirty="0" smtClean="0">
                <a:solidFill>
                  <a:schemeClr val="tx1"/>
                </a:solidFill>
              </a:rPr>
              <a:t>und in </a:t>
            </a:r>
            <a:r>
              <a:rPr lang="de-DE" sz="1900" smtClean="0">
                <a:solidFill>
                  <a:schemeClr val="tx1"/>
                </a:solidFill>
              </a:rPr>
              <a:t>Suchmaschinen erfasst.</a:t>
            </a:r>
            <a:endParaRPr lang="de-DE" sz="1900" dirty="0" smtClean="0">
              <a:solidFill>
                <a:schemeClr val="tx1"/>
              </a:solidFill>
            </a:endParaRPr>
          </a:p>
          <a:p>
            <a:pPr marL="742950" lvl="1" indent="-285750">
              <a:buClrTx/>
              <a:buFont typeface="Wingdings" panose="05000000000000000000" pitchFamily="2" charset="2"/>
              <a:buChar char="Ø"/>
            </a:pPr>
            <a:r>
              <a:rPr lang="de-DE" sz="1800" dirty="0" smtClean="0">
                <a:solidFill>
                  <a:schemeClr val="tx1"/>
                </a:solidFill>
              </a:rPr>
              <a:t>Man findet gesuchte Inhalte schneller.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de-DE" sz="1900" dirty="0" smtClean="0">
                <a:solidFill>
                  <a:schemeClr val="tx1"/>
                </a:solidFill>
              </a:rPr>
              <a:t>Jetzt einzusteigen sichert einen Vorsprung: Barrierefreiheit für Websites &amp; Apps wird ab 2025 Pflicht für Unternehmen.  </a:t>
            </a:r>
          </a:p>
          <a:p>
            <a:pPr marL="742950" lvl="1" indent="-285750">
              <a:buClrTx/>
              <a:buFont typeface="Wingdings" panose="05000000000000000000" pitchFamily="2" charset="2"/>
              <a:buChar char="Ø"/>
            </a:pPr>
            <a:r>
              <a:rPr lang="de-DE" sz="1800" dirty="0" smtClean="0">
                <a:solidFill>
                  <a:schemeClr val="tx1"/>
                </a:solidFill>
              </a:rPr>
              <a:t>Wer jetzt einsteigt, hat schnelleren Zugang zur erweiterten Kunden-Zielgruppe.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de-DE" sz="1900" dirty="0" smtClean="0">
                <a:solidFill>
                  <a:schemeClr val="tx1"/>
                </a:solidFill>
              </a:rPr>
              <a:t>Wussten Sie, dass 10 % der Frankfurter Bevölkerung schwerbehindert ist? Und Sie erreichen auch weitere Gruppen, die von leichtem Zugang profitieren.</a:t>
            </a:r>
            <a:endParaRPr lang="de-DE" sz="1900" dirty="0">
              <a:solidFill>
                <a:schemeClr val="tx1"/>
              </a:solidFill>
            </a:endParaRP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endParaRPr lang="de-DE" sz="1800" dirty="0">
              <a:solidFill>
                <a:schemeClr val="tx1"/>
              </a:solidFill>
            </a:endParaRPr>
          </a:p>
          <a:p>
            <a:endParaRPr lang="de-DE" dirty="0"/>
          </a:p>
        </p:txBody>
      </p:sp>
      <p:pic>
        <p:nvPicPr>
          <p:cNvPr id="9" name="Bildplatzhalter 8" descr="Symbol Sprachwahl: deutsche Flagge, britische Flagge, Symbol Leichte Sprache, Symbol Gebärdensprache" title="Symbol Sprachauswahl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" r="4776"/>
          <a:stretch>
            <a:fillRect/>
          </a:stretch>
        </p:blipFill>
        <p:spPr>
          <a:xfrm>
            <a:off x="6099175" y="0"/>
            <a:ext cx="6099175" cy="6858000"/>
          </a:xfrm>
        </p:spPr>
      </p:pic>
    </p:spTree>
    <p:extLst>
      <p:ext uri="{BB962C8B-B14F-4D97-AF65-F5344CB8AC3E}">
        <p14:creationId xmlns:p14="http://schemas.microsoft.com/office/powerpoint/2010/main" val="161222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20490" y="482675"/>
            <a:ext cx="4494998" cy="1134640"/>
          </a:xfrm>
        </p:spPr>
        <p:txBody>
          <a:bodyPr/>
          <a:lstStyle/>
          <a:p>
            <a:r>
              <a:rPr lang="de-DE" dirty="0" smtClean="0"/>
              <a:t>Regularien für Unternehmen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half" idx="2"/>
          </p:nvPr>
        </p:nvSpPr>
        <p:spPr>
          <a:xfrm>
            <a:off x="920490" y="2038351"/>
            <a:ext cx="4494998" cy="4343788"/>
          </a:xfrm>
        </p:spPr>
        <p:txBody>
          <a:bodyPr>
            <a:normAutofit/>
          </a:bodyPr>
          <a:lstStyle/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</a:rPr>
              <a:t>Bislang kannten Sie: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chemeClr val="tx1"/>
                </a:solidFill>
              </a:rPr>
              <a:t>WCAG 2.1 (internationaler Website-Standard) </a:t>
            </a:r>
            <a:r>
              <a:rPr lang="de-DE" u="sng" dirty="0" smtClean="0">
                <a:hlinkClick r:id="rId2"/>
              </a:rPr>
              <a:t>(</a:t>
            </a:r>
            <a:r>
              <a:rPr lang="de-DE" u="sng" dirty="0">
                <a:hlinkClick r:id="rId2"/>
              </a:rPr>
              <a:t>Wikipedia)</a:t>
            </a:r>
            <a:endParaRPr lang="de-DE" sz="1700" dirty="0" smtClean="0">
              <a:solidFill>
                <a:schemeClr val="tx1"/>
              </a:solidFill>
            </a:endParaRP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chemeClr val="tx1"/>
                </a:solidFill>
              </a:rPr>
              <a:t>BITV 2.0 (deutsche Rechtsverordnung für Behörden-Websites) </a:t>
            </a:r>
            <a:r>
              <a:rPr lang="de-DE" u="sng" dirty="0" smtClean="0">
                <a:hlinkClick r:id="rId3"/>
              </a:rPr>
              <a:t>(</a:t>
            </a:r>
            <a:r>
              <a:rPr lang="de-DE" u="sng" dirty="0">
                <a:hlinkClick r:id="rId3"/>
              </a:rPr>
              <a:t>Wikipedia</a:t>
            </a:r>
            <a:r>
              <a:rPr lang="de-DE" dirty="0">
                <a:solidFill>
                  <a:srgbClr val="00B0F0"/>
                </a:solidFill>
              </a:rPr>
              <a:t>)</a:t>
            </a:r>
            <a:endParaRPr lang="de-DE" sz="1700" dirty="0" smtClean="0">
              <a:solidFill>
                <a:srgbClr val="00B0F0"/>
              </a:solidFill>
            </a:endParaRP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</a:rPr>
              <a:t>Jetzt neu: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chemeClr val="tx1"/>
                </a:solidFill>
              </a:rPr>
              <a:t>EU-Richtlinie 2019/882 </a:t>
            </a:r>
            <a:r>
              <a:rPr lang="de-DE" u="sng" dirty="0" smtClean="0">
                <a:hlinkClick r:id="rId4"/>
              </a:rPr>
              <a:t>(</a:t>
            </a:r>
            <a:r>
              <a:rPr lang="de-DE" u="sng" dirty="0" err="1">
                <a:hlinkClick r:id="rId4"/>
              </a:rPr>
              <a:t>eur-lex.europa</a:t>
            </a:r>
            <a:r>
              <a:rPr lang="de-DE" u="sng" dirty="0">
                <a:hlinkClick r:id="rId4"/>
              </a:rPr>
              <a:t>)</a:t>
            </a:r>
            <a:endParaRPr lang="de-DE" sz="1700" dirty="0" smtClean="0">
              <a:solidFill>
                <a:schemeClr val="tx1"/>
              </a:solidFill>
            </a:endParaRP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chemeClr val="tx1"/>
                </a:solidFill>
              </a:rPr>
              <a:t>Barrierefreiheitsstärkungsgesetz (BFSG) (nationale Umsetzung der EU-Richtlinie): </a:t>
            </a:r>
            <a:r>
              <a:rPr lang="de-DE" u="sng" dirty="0" smtClean="0">
                <a:hlinkClick r:id="rId5"/>
              </a:rPr>
              <a:t>Bundesgesetzblatt</a:t>
            </a:r>
            <a:r>
              <a:rPr lang="de-DE" u="sng" dirty="0" smtClean="0"/>
              <a:t> , </a:t>
            </a:r>
            <a:r>
              <a:rPr lang="de-DE" u="sng" dirty="0" smtClean="0">
                <a:hlinkClick r:id="rId6"/>
              </a:rPr>
              <a:t>buzer.de</a:t>
            </a:r>
            <a:r>
              <a:rPr lang="de-DE" dirty="0" smtClean="0"/>
              <a:t> </a:t>
            </a:r>
            <a:endParaRPr lang="de-DE" sz="1700" dirty="0" smtClean="0">
              <a:solidFill>
                <a:schemeClr val="tx1"/>
              </a:solidFill>
            </a:endParaRP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chemeClr val="tx1"/>
                </a:solidFill>
              </a:rPr>
              <a:t>Noch in Arbeit: eine ergänzende Rechtsverordnung des Bundes-ministeriums für Arbeit und Soziales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endParaRPr lang="de-DE" sz="1800" dirty="0">
              <a:solidFill>
                <a:schemeClr val="tx1"/>
              </a:solidFill>
            </a:endParaRP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endParaRPr lang="de-DE" sz="1800" dirty="0">
              <a:solidFill>
                <a:schemeClr val="tx1"/>
              </a:solidFill>
            </a:endParaRPr>
          </a:p>
          <a:p>
            <a:endParaRPr lang="de-DE" dirty="0"/>
          </a:p>
        </p:txBody>
      </p:sp>
      <p:pic>
        <p:nvPicPr>
          <p:cNvPr id="10" name="Bildplatzhalter 9" descr="Paragraphen-Symbol" title="Paragraphen-Symbol"/>
          <p:cNvPicPr>
            <a:picLocks noGrp="1"/>
          </p:cNvPicPr>
          <p:nvPr>
            <p:ph type="pic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" r="550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4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20490" y="437648"/>
            <a:ext cx="4494998" cy="1134640"/>
          </a:xfrm>
        </p:spPr>
        <p:txBody>
          <a:bodyPr/>
          <a:lstStyle/>
          <a:p>
            <a:r>
              <a:rPr lang="de-DE" dirty="0" smtClean="0"/>
              <a:t>EU-Richtlinie und BFSG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half" idx="2"/>
          </p:nvPr>
        </p:nvSpPr>
        <p:spPr>
          <a:xfrm>
            <a:off x="920490" y="1810327"/>
            <a:ext cx="4494998" cy="4800023"/>
          </a:xfrm>
        </p:spPr>
        <p:txBody>
          <a:bodyPr>
            <a:normAutofit/>
          </a:bodyPr>
          <a:lstStyle/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</a:rPr>
              <a:t>Barrierefreiheitsanforderungen für Produkte und </a:t>
            </a:r>
            <a:r>
              <a:rPr lang="de-DE" sz="1800" dirty="0" smtClean="0">
                <a:solidFill>
                  <a:schemeClr val="tx1"/>
                </a:solidFill>
              </a:rPr>
              <a:t>Dienstleistungen</a:t>
            </a:r>
          </a:p>
          <a:p>
            <a:pPr marL="742950" lvl="1" indent="-285750">
              <a:buClrTx/>
              <a:buFont typeface="Wingdings" panose="05000000000000000000" pitchFamily="2" charset="2"/>
              <a:buChar char="Ø"/>
            </a:pPr>
            <a:r>
              <a:rPr lang="de-DE" sz="1700" dirty="0">
                <a:solidFill>
                  <a:schemeClr val="tx1"/>
                </a:solidFill>
              </a:rPr>
              <a:t>Soll Teilhabe aller Menschen und internationalen Handel </a:t>
            </a:r>
            <a:r>
              <a:rPr lang="de-DE" sz="1700" dirty="0" smtClean="0">
                <a:solidFill>
                  <a:schemeClr val="tx1"/>
                </a:solidFill>
              </a:rPr>
              <a:t>fördern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</a:rPr>
              <a:t>Oft geht es um Websites </a:t>
            </a:r>
            <a:r>
              <a:rPr lang="de-DE" sz="1800" dirty="0">
                <a:solidFill>
                  <a:schemeClr val="tx1"/>
                </a:solidFill>
              </a:rPr>
              <a:t>und </a:t>
            </a:r>
            <a:r>
              <a:rPr lang="de-DE" sz="1800" dirty="0" smtClean="0">
                <a:solidFill>
                  <a:schemeClr val="tx1"/>
                </a:solidFill>
              </a:rPr>
              <a:t>Apps, aber auch um andere Dinge (Ticketautomaten, Smartphones, Fernseher, E-Book-Reader, Bankleistungen, …)</a:t>
            </a:r>
          </a:p>
          <a:p>
            <a:pPr marL="742950" lvl="1" indent="-285750">
              <a:buClrTx/>
              <a:buFont typeface="Wingdings" panose="05000000000000000000" pitchFamily="2" charset="2"/>
              <a:buChar char="Ø"/>
            </a:pPr>
            <a:r>
              <a:rPr lang="de-DE" sz="1700" dirty="0" smtClean="0">
                <a:solidFill>
                  <a:schemeClr val="tx1"/>
                </a:solidFill>
              </a:rPr>
              <a:t>Verpflichtend umzusetzen ab:</a:t>
            </a:r>
            <a:br>
              <a:rPr lang="de-DE" sz="1700" dirty="0" smtClean="0">
                <a:solidFill>
                  <a:schemeClr val="tx1"/>
                </a:solidFill>
              </a:rPr>
            </a:br>
            <a:r>
              <a:rPr lang="de-DE" sz="1700" dirty="0" smtClean="0">
                <a:solidFill>
                  <a:schemeClr val="tx1"/>
                </a:solidFill>
              </a:rPr>
              <a:t>28.06.2025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</a:rPr>
              <a:t>Übergangszeitraum für Dienstleistungen bis 28.06.2030 </a:t>
            </a:r>
            <a:br>
              <a:rPr lang="de-DE" sz="1800" dirty="0" smtClean="0">
                <a:solidFill>
                  <a:schemeClr val="tx1"/>
                </a:solidFill>
              </a:rPr>
            </a:br>
            <a:r>
              <a:rPr lang="de-DE" sz="1800" dirty="0" smtClean="0">
                <a:solidFill>
                  <a:schemeClr val="tx1"/>
                </a:solidFill>
              </a:rPr>
              <a:t>und für Selbstbedienungsterminals für max. 15 Jahre Nutzung (theoretisch bis 2040).</a:t>
            </a:r>
            <a:endParaRPr lang="de-DE" sz="1800" dirty="0">
              <a:solidFill>
                <a:schemeClr val="tx1"/>
              </a:solidFill>
            </a:endParaRP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endParaRPr lang="de-DE" sz="1800" dirty="0">
              <a:solidFill>
                <a:schemeClr val="tx1"/>
              </a:solidFill>
            </a:endParaRP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endParaRPr lang="de-DE" sz="1800" dirty="0">
              <a:solidFill>
                <a:schemeClr val="tx1"/>
              </a:solidFill>
            </a:endParaRPr>
          </a:p>
          <a:p>
            <a:endParaRPr lang="de-DE" dirty="0"/>
          </a:p>
        </p:txBody>
      </p:sp>
      <p:pic>
        <p:nvPicPr>
          <p:cNvPr id="10" name="Bildplatzhalter 9" descr="Paragraphen-Symbol" title="Paragraphen-Symbol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" r="550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9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20490" y="437648"/>
            <a:ext cx="4494998" cy="1134640"/>
          </a:xfrm>
        </p:spPr>
        <p:txBody>
          <a:bodyPr/>
          <a:lstStyle/>
          <a:p>
            <a:r>
              <a:rPr lang="de-DE" dirty="0" smtClean="0"/>
              <a:t>EU-Richtlinie und BFSG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half" idx="2"/>
          </p:nvPr>
        </p:nvSpPr>
        <p:spPr>
          <a:xfrm>
            <a:off x="920490" y="1810327"/>
            <a:ext cx="4494998" cy="4790498"/>
          </a:xfrm>
        </p:spPr>
        <p:txBody>
          <a:bodyPr>
            <a:normAutofit/>
          </a:bodyPr>
          <a:lstStyle/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</a:rPr>
              <a:t>§ 3 BFSG: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chemeClr val="tx1"/>
                </a:solidFill>
              </a:rPr>
              <a:t>„Produkte, die ein Wirtschaftsakteur auf dem Markt bereitstellt und Dienst-leistungen, die er anbietet oder erbringt, müssen barrierefrei sein. 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chemeClr val="tx1"/>
                </a:solidFill>
              </a:rPr>
              <a:t>Produkte und Dienstleistungen sind barrierefrei, wenn sie für Menschen mit Behinderungen in der allgemein üblichen Weise, ohne besondere Erschwernis und grundsätzlich ohne fremde Hilfe auffindbar, zugänglich und nutzbar sind.“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</a:rPr>
              <a:t>Die Rechtsverordnung wird Einzelheiten regeln. </a:t>
            </a:r>
          </a:p>
          <a:p>
            <a:pPr marL="742950" lvl="1" indent="-285750">
              <a:buClrTx/>
              <a:buFont typeface="Wingdings" panose="05000000000000000000" pitchFamily="2" charset="2"/>
              <a:buChar char="Ø"/>
            </a:pPr>
            <a:r>
              <a:rPr lang="de-DE" sz="1700" dirty="0" smtClean="0">
                <a:solidFill>
                  <a:schemeClr val="tx1"/>
                </a:solidFill>
              </a:rPr>
              <a:t>Wir finden die Anforderungen aber bereits in Anhang I der EU-Richtlinie.</a:t>
            </a:r>
            <a:endParaRPr lang="de-DE" sz="1700" dirty="0">
              <a:solidFill>
                <a:schemeClr val="tx1"/>
              </a:solidFill>
            </a:endParaRP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endParaRPr lang="de-DE" sz="1800" dirty="0">
              <a:solidFill>
                <a:schemeClr val="tx1"/>
              </a:solidFill>
            </a:endParaRPr>
          </a:p>
          <a:p>
            <a:endParaRPr lang="de-DE" dirty="0"/>
          </a:p>
        </p:txBody>
      </p:sp>
      <p:pic>
        <p:nvPicPr>
          <p:cNvPr id="10" name="Bildplatzhalter 9" descr="Paragraphen-Symbol" title="Paragraphen-Symbol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" r="550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8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20490" y="437648"/>
            <a:ext cx="4494998" cy="1134640"/>
          </a:xfrm>
        </p:spPr>
        <p:txBody>
          <a:bodyPr/>
          <a:lstStyle/>
          <a:p>
            <a:r>
              <a:rPr lang="de-DE" dirty="0" smtClean="0"/>
              <a:t>Anhang I </a:t>
            </a:r>
            <a:br>
              <a:rPr lang="de-DE" dirty="0" smtClean="0"/>
            </a:br>
            <a:r>
              <a:rPr lang="de-DE" dirty="0" smtClean="0"/>
              <a:t>der EU-Richtlinie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half" idx="2"/>
          </p:nvPr>
        </p:nvSpPr>
        <p:spPr>
          <a:xfrm>
            <a:off x="920490" y="1810327"/>
            <a:ext cx="4494998" cy="4571811"/>
          </a:xfrm>
        </p:spPr>
        <p:txBody>
          <a:bodyPr>
            <a:normAutofit/>
          </a:bodyPr>
          <a:lstStyle/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</a:rPr>
              <a:t>Verständlichkeit, Wahrnehmbarkeit</a:t>
            </a:r>
            <a:endParaRPr lang="de-DE" sz="1800" dirty="0">
              <a:solidFill>
                <a:schemeClr val="tx1"/>
              </a:solidFill>
            </a:endParaRP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</a:rPr>
              <a:t>Darstellung: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chemeClr val="tx1"/>
                </a:solidFill>
              </a:rPr>
              <a:t>angemessene Schriftgröße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chemeClr val="tx1"/>
                </a:solidFill>
              </a:rPr>
              <a:t>geeignete Schriftform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chemeClr val="tx1"/>
                </a:solidFill>
              </a:rPr>
              <a:t>ausreichender Kontrast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chemeClr val="tx1"/>
                </a:solidFill>
              </a:rPr>
              <a:t>anpassbarer </a:t>
            </a:r>
            <a:r>
              <a:rPr lang="de-DE" sz="1700" dirty="0">
                <a:solidFill>
                  <a:schemeClr val="tx1"/>
                </a:solidFill>
              </a:rPr>
              <a:t>Abstand zwischen den </a:t>
            </a:r>
            <a:r>
              <a:rPr lang="de-DE" sz="1700" dirty="0" smtClean="0">
                <a:solidFill>
                  <a:schemeClr val="tx1"/>
                </a:solidFill>
              </a:rPr>
              <a:t>Buchstaben, Zeilen </a:t>
            </a:r>
            <a:r>
              <a:rPr lang="de-DE" sz="1700" dirty="0">
                <a:solidFill>
                  <a:schemeClr val="tx1"/>
                </a:solidFill>
              </a:rPr>
              <a:t>und </a:t>
            </a:r>
            <a:r>
              <a:rPr lang="de-DE" sz="1700" dirty="0" smtClean="0">
                <a:solidFill>
                  <a:schemeClr val="tx1"/>
                </a:solidFill>
              </a:rPr>
              <a:t>Absätzen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</a:rPr>
              <a:t>Flexible </a:t>
            </a:r>
            <a:r>
              <a:rPr lang="de-DE" sz="1800" dirty="0">
                <a:solidFill>
                  <a:schemeClr val="tx1"/>
                </a:solidFill>
              </a:rPr>
              <a:t>Einstellung von Größe, Helligkeit, </a:t>
            </a:r>
            <a:r>
              <a:rPr lang="de-DE" sz="1800" dirty="0" smtClean="0">
                <a:solidFill>
                  <a:schemeClr val="tx1"/>
                </a:solidFill>
              </a:rPr>
              <a:t>Kontrast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</a:rPr>
              <a:t>Alternativen zu Farben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endParaRPr lang="de-DE" sz="1800" dirty="0">
              <a:solidFill>
                <a:schemeClr val="tx1"/>
              </a:solidFill>
            </a:endParaRP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endParaRPr lang="de-DE" sz="1800" dirty="0">
              <a:solidFill>
                <a:schemeClr val="tx1"/>
              </a:solidFill>
            </a:endParaRPr>
          </a:p>
          <a:p>
            <a:endParaRPr lang="de-DE" dirty="0"/>
          </a:p>
        </p:txBody>
      </p:sp>
      <p:pic>
        <p:nvPicPr>
          <p:cNvPr id="4" name="Bildplatzhalter 3" descr="Hand mit blauem Edding-Marker schreibt eine Liste mit ..." title="Listen-Symbol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7" r="199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9233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20490" y="437648"/>
            <a:ext cx="4494998" cy="1134640"/>
          </a:xfrm>
        </p:spPr>
        <p:txBody>
          <a:bodyPr/>
          <a:lstStyle/>
          <a:p>
            <a:r>
              <a:rPr lang="de-DE" dirty="0" smtClean="0"/>
              <a:t>Anhang I </a:t>
            </a:r>
            <a:br>
              <a:rPr lang="de-DE" dirty="0" smtClean="0"/>
            </a:br>
            <a:r>
              <a:rPr lang="de-DE" dirty="0" smtClean="0"/>
              <a:t>der EU-Richtlinie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half" idx="2"/>
          </p:nvPr>
        </p:nvSpPr>
        <p:spPr>
          <a:xfrm>
            <a:off x="920490" y="1810327"/>
            <a:ext cx="4494998" cy="4571811"/>
          </a:xfrm>
        </p:spPr>
        <p:txBody>
          <a:bodyPr>
            <a:normAutofit lnSpcReduction="10000"/>
          </a:bodyPr>
          <a:lstStyle/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</a:rPr>
              <a:t>Mehr </a:t>
            </a:r>
            <a:r>
              <a:rPr lang="de-DE" sz="1800" dirty="0">
                <a:solidFill>
                  <a:schemeClr val="tx1"/>
                </a:solidFill>
              </a:rPr>
              <a:t>als ein sensorischer </a:t>
            </a:r>
            <a:r>
              <a:rPr lang="de-DE" sz="1800" dirty="0" smtClean="0">
                <a:solidFill>
                  <a:schemeClr val="tx1"/>
                </a:solidFill>
              </a:rPr>
              <a:t>Kanal:</a:t>
            </a:r>
            <a:endParaRPr lang="de-DE" sz="1800" dirty="0">
              <a:solidFill>
                <a:schemeClr val="tx1"/>
              </a:solidFill>
            </a:endParaRP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chemeClr val="tx1"/>
                </a:solidFill>
              </a:rPr>
              <a:t>alternative Darstellung für Elemente mit </a:t>
            </a:r>
            <a:r>
              <a:rPr lang="de-DE" sz="1700" dirty="0" smtClean="0">
                <a:solidFill>
                  <a:schemeClr val="tx1"/>
                </a:solidFill>
              </a:rPr>
              <a:t>nicht-Text-Inhalten:  „Alternativer Text“ </a:t>
            </a:r>
            <a:r>
              <a:rPr lang="de-DE" sz="1700" dirty="0">
                <a:solidFill>
                  <a:schemeClr val="tx1"/>
                </a:solidFill>
              </a:rPr>
              <a:t>für </a:t>
            </a:r>
            <a:r>
              <a:rPr lang="de-DE" sz="1700" dirty="0" smtClean="0">
                <a:solidFill>
                  <a:schemeClr val="tx1"/>
                </a:solidFill>
              </a:rPr>
              <a:t>Bilder und Grafiken</a:t>
            </a:r>
            <a:endParaRPr lang="de-DE" sz="1700" dirty="0">
              <a:solidFill>
                <a:schemeClr val="tx1"/>
              </a:solidFill>
            </a:endParaRP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</a:rPr>
              <a:t>Alternativen zu visuellen, auditiven, gesprochenen und taktilen Elementen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</a:rPr>
              <a:t>Alternativen zur </a:t>
            </a:r>
            <a:r>
              <a:rPr lang="de-DE" sz="1800" dirty="0" smtClean="0">
                <a:solidFill>
                  <a:schemeClr val="tx1"/>
                </a:solidFill>
              </a:rPr>
              <a:t>Sprach-Eingabe</a:t>
            </a:r>
            <a:br>
              <a:rPr lang="de-DE" sz="1800" dirty="0" smtClean="0">
                <a:solidFill>
                  <a:schemeClr val="tx1"/>
                </a:solidFill>
              </a:rPr>
            </a:br>
            <a:endParaRPr lang="de-DE" sz="1800" dirty="0" smtClean="0">
              <a:solidFill>
                <a:schemeClr val="tx1"/>
              </a:solidFill>
            </a:endParaRP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</a:rPr>
              <a:t>Kompatibilität zu Assistenzprogrammen: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chemeClr val="tx1"/>
                </a:solidFill>
              </a:rPr>
              <a:t>Textformate</a:t>
            </a:r>
            <a:r>
              <a:rPr lang="de-DE" sz="1700" dirty="0">
                <a:solidFill>
                  <a:schemeClr val="tx1"/>
                </a:solidFill>
              </a:rPr>
              <a:t>, die sich zum Generieren alternativer </a:t>
            </a:r>
            <a:r>
              <a:rPr lang="de-DE" sz="1700" dirty="0" err="1">
                <a:solidFill>
                  <a:schemeClr val="tx1"/>
                </a:solidFill>
              </a:rPr>
              <a:t>assistiver</a:t>
            </a:r>
            <a:r>
              <a:rPr lang="de-DE" sz="1700" dirty="0">
                <a:solidFill>
                  <a:schemeClr val="tx1"/>
                </a:solidFill>
              </a:rPr>
              <a:t> Formate </a:t>
            </a:r>
            <a:r>
              <a:rPr lang="de-DE" sz="1700" dirty="0" smtClean="0">
                <a:solidFill>
                  <a:schemeClr val="tx1"/>
                </a:solidFill>
              </a:rPr>
              <a:t>eignen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</a:rPr>
              <a:t>für </a:t>
            </a:r>
            <a:r>
              <a:rPr lang="de-DE" sz="1800" dirty="0">
                <a:solidFill>
                  <a:schemeClr val="tx1"/>
                </a:solidFill>
              </a:rPr>
              <a:t>visuelle Elemente Gewährleistung der Interoperabilität mit Programmen und Hilfsmitteln zur </a:t>
            </a:r>
            <a:r>
              <a:rPr lang="de-DE" sz="1800" dirty="0" smtClean="0">
                <a:solidFill>
                  <a:schemeClr val="tx1"/>
                </a:solidFill>
              </a:rPr>
              <a:t>Navigation</a:t>
            </a:r>
            <a:endParaRPr lang="de-DE" dirty="0"/>
          </a:p>
        </p:txBody>
      </p:sp>
      <p:pic>
        <p:nvPicPr>
          <p:cNvPr id="3" name="Bildplatzhalter 2" descr="Hand mit blauem Edding-Marker schreibt eine Liste mit ..." title="Listen-Symbol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7" r="199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1876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TM10001115[[fn=Paket]]</Template>
  <TotalTime>0</TotalTime>
  <Words>1450</Words>
  <Application>Microsoft Office PowerPoint</Application>
  <PresentationFormat>Breitbild</PresentationFormat>
  <Paragraphs>153</Paragraphs>
  <Slides>25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9" baseType="lpstr">
      <vt:lpstr>Arial</vt:lpstr>
      <vt:lpstr>Gill Sans MT</vt:lpstr>
      <vt:lpstr>Wingdings</vt:lpstr>
      <vt:lpstr>Parcel</vt:lpstr>
      <vt:lpstr>Websites &amp; Apps  - barrierefrei -</vt:lpstr>
      <vt:lpstr>Heute:</vt:lpstr>
      <vt:lpstr>Warum Websites &amp; Apps barrierefrei machen</vt:lpstr>
      <vt:lpstr>Vorteile</vt:lpstr>
      <vt:lpstr>Regularien für Unternehmen</vt:lpstr>
      <vt:lpstr>EU-Richtlinie und BFSG</vt:lpstr>
      <vt:lpstr>EU-Richtlinie und BFSG</vt:lpstr>
      <vt:lpstr>Anhang I  der EU-Richtlinie</vt:lpstr>
      <vt:lpstr>Anhang I  der EU-Richtlinie</vt:lpstr>
      <vt:lpstr>Anhang I  der EU-Richtlinie</vt:lpstr>
      <vt:lpstr>Anhang I  der EU-Richtlinie</vt:lpstr>
      <vt:lpstr>Was ist zu tun</vt:lpstr>
      <vt:lpstr>Was ist zu tun</vt:lpstr>
      <vt:lpstr>Was ist zu tun</vt:lpstr>
      <vt:lpstr>Was ist zu tun</vt:lpstr>
      <vt:lpstr>Was ist zu tun</vt:lpstr>
      <vt:lpstr>Was ist zu tun</vt:lpstr>
      <vt:lpstr>Was ist zu tun</vt:lpstr>
      <vt:lpstr>Was ist zu tun</vt:lpstr>
      <vt:lpstr>Was ist zu tun</vt:lpstr>
      <vt:lpstr>Mindestens die wichtigsten Inhalte</vt:lpstr>
      <vt:lpstr>Kleinstunternehmen</vt:lpstr>
      <vt:lpstr>Vertrauen ist gut…</vt:lpstr>
      <vt:lpstr>Gewinner sein</vt:lpstr>
      <vt:lpstr>Referentin</vt:lpstr>
    </vt:vector>
  </TitlesOfParts>
  <Company>Stadt Frankfurt am Main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Inklusive Freizeit- und Kulturangebote</dc:title>
  <dc:creator>van den Borg, Christiane</dc:creator>
  <cp:lastModifiedBy>van den Borg, Christiane</cp:lastModifiedBy>
  <cp:revision>93</cp:revision>
  <dcterms:created xsi:type="dcterms:W3CDTF">2021-10-15T11:50:01Z</dcterms:created>
  <dcterms:modified xsi:type="dcterms:W3CDTF">2021-11-01T10:49:17Z</dcterms:modified>
</cp:coreProperties>
</file>